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media1.mp4" ContentType="video/unknown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media2.mp4" ContentType="video/unknown"/>
  <Override PartName="/ppt/media/media3.mp4" ContentType="video/unknown"/>
  <Override PartName="/ppt/media/media4.mp4" ContentType="video/unknown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developer.android.com/guide/components/intents-filters?hl=zh-cn" TargetMode="Externa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developer.android.com/guide/components/intents-filters?hl=zh-cn" TargetMode="Externa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各位同学大家好，今天我给大家带来的课程是Android基础UI开发，先简单做个自我介绍，我是字节跳动Android开发工程师谢信奇，杭州人，下面是我的邮箱，有什么问题也可以和我联系。对了，上课过程中有什么问题的话，可以随时发言，也可以把问题发在QQ群里，我后面有时间的话会统一解答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应用退到后台很久，页面被系统回收，返回后重建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拓展：Logcat在屏幕旋转的时候 #onStop() #onDestroy()会展示出来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* 但我们的 mLifecycleDisplay 由于生命周期的原因(Tips:执行#onStop()之后，UI界面我们是看不到的)并没有展示</a:t>
            </a:r>
          </a:p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* 在原有@see Exercises1 基础上如何补全它，让其跟logcat的展示一样?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8" name="Shape 3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Intnet其实是四大组件交互时候的消息载体</a:t>
            </a:r>
          </a:p>
          <a:p>
            <a:pPr/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Activity A 创建包含操作描述的 Intent，并将其传递给 startActivity()。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[2] Android 系统搜索所有应用中与 Intent 匹配的 Intent 过滤器。 找到匹配项之后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[3] 该系统启动匹配 Activity，调用匹配 Activity（Activity B）的 onCreate() 方法，并且把Intent传递给它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500"/>
              <a:buFont typeface="Arial"/>
              <a:buChar char="●"/>
              <a:defRPr sz="1500"/>
            </a:pPr>
            <a:r>
              <a:t>参考：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https://developer.android.com/guide/components/intents-filters?hl=zh-cn</a:t>
            </a:r>
          </a:p>
          <a:p>
            <a:pPr marL="457200" indent="-298450">
              <a:buClr>
                <a:srgbClr val="000000"/>
              </a:buClr>
              <a:buSzPts val="1500"/>
              <a:buFont typeface="Arial"/>
              <a:buChar char="●"/>
              <a:defRPr sz="1500"/>
            </a:pPr>
            <a:r>
              <a:t>Intent 是一个消息传递对象，您可以使用它从其他应用组件请求操作。尽管 Intent 可以通过多种方式促进组件之间的通信，但其基本用例主要包括以下三个：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hape 3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500"/>
              <a:buFont typeface="Arial"/>
              <a:buChar char="●"/>
              <a:defRPr sz="1500"/>
            </a:pPr>
            <a:r>
              <a:t>参考：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https://developer.android.com/guide/components/intents-filters?hl=zh-cn</a:t>
            </a:r>
          </a:p>
          <a:p>
            <a:pPr marL="457200" indent="-298450">
              <a:buClr>
                <a:srgbClr val="000000"/>
              </a:buClr>
              <a:buSzPts val="1500"/>
              <a:buFont typeface="Arial"/>
              <a:buChar char="●"/>
              <a:defRPr sz="1500"/>
            </a:pPr>
            <a:r>
              <a:t>Intent 是一个消息传递对象，您可以使用它从其他应用组件请求操作。尽管 Intent 可以通过多种方式促进组件之间的通信，但其基本用例主要包括以下三个：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2" name="Shape 3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举例(使用场景)：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1.选择联系人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2.仿微信授权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xml被设计用来传输和存储数据，其焦点是数据的内容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HTML 被设计用来显示数据，其焦点是数据的外观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xml被设计用来传输和存储数据，其焦点是数据的内容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HTML 被设计用来显示数据，其焦点是数据的外观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hape 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AndroidManifest.xml清单文件是每个Android程序中必须的文件，它是整个Android程序的全局描述文件，除了能声明程序中的Activities，Content Providers，Services，和Intent Receivers，还能指定应用的名称、使用的图标、包含的组件以及permissions和instrumentation（权限和测试）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1" name="Shape 4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AndroidManifest.xml清单文件是每个Android程序中必须的文件，它是整个Android程序的全局描述文件，除了能声明程序中的Activities，Content Providers，Services，和Intent Receivers，还能指定应用的名称、使用的图标、包含的组件以及permissions和instrumentation（权限和测试）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今天课程的三个核心主题是Activity、UI和RecyclerView，课程将围绕这三个点展开，过程中会加入一些代码演示，让大家能有更直观的感受，也方便下午的时候能上手开发，这次课程的目的呢，是想要让同学们对Android的基础UI有一定的了解，能写一些简单的UI代码，为后续课程做准备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hape 4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1. android任务栈又称为Task，它是一个栈结构，具有后进先出的特性，用于存放我们的Activity组件。 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2. 我们每次打开一个新的Activity或者退出当前Activity都会在一个称为任务栈的结构中添加或者减少一个Activity组件，因此一个任务栈包含了一个activity的集合, android系统可以通过Task有序地管理每个activity，并决定哪个Activity与用户进行交互:只有在任务栈栈顶的activity才可以跟用户进行交互。 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3. 在我们退出应用程序时，必须把所有的任务栈中所有的activity清除出栈时,任务栈才会被销毁。当然任务栈也可以移动到后台, 并且保留了每一个activity的状态. 可以有序的给用户列出它们的任务, 同时也不会丢失Activity的状态信息。 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4. 需要注意的是，一个App中可能不止一个任务栈，某些特殊情况下，单独一个Actvity可以独享一个任务栈。还有一点就是一个Task中的Actvity可以来自不同的App，同一个App的Activity也可能不在一个Task中。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0" name="Shape 4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38595" indent="-379845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下面来讲一下Android UI的相关知识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6" name="Shape 4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UI这部分内容主要分为UI常识，常用的控件和控件属性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4" name="Shape 4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知识点：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屏幕尺寸：是指屏幕大小，用英寸来标识，比如5inc, 6inc, 5.5inc等等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px ：pixel，像素Android原生API，UI设计计量单位，如获取屏幕宽高。 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屏幕分辨率：指在纵向和横向的像素点数，单位是px，一般显示方式是纵向像素数量*横向像素数量，如1920*1080，1080*720等等。 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屏幕像素密度，指的是单位长度上的像素点个数，用dpi来表示。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那Android开发中是使用px作为长度单位么？答案是不是，那为什么不是呢？看下下面这两张图。众所周知，Android手机有各种不同分辨率，比如有1920*1080、1080*720等等，那设想一下，如果在Android开发中用10px来表征一条线的长度会发生什么？在高分辨率的手机上，10px显得无足轻重，短到几乎看不到，但是在低分辨率的手机上，这条线又显得很明显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4" name="Shape 4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众所周知，Android手机有各种不同分辨率，比如有1920*1080、1080*720等等，那设想一下，如果在Android开发中用10px来表征一条线的长度会发生什么？在高分辨率的手机上，10px显得无足轻重，短到几乎看不到，但是在低分辨率的手机上，这条线又显得很明显。</a:t>
            </a:r>
          </a:p>
          <a:p>
            <a:pPr/>
          </a:p>
          <a:p>
            <a:pPr/>
            <a:r>
              <a:t>可以看下这张图的上半部分，同样的px值设定，在不同分辨率的手机上看上去五花八门，用户体验很差，也就是连最基本的屏幕适配都没有做好</a:t>
            </a:r>
          </a:p>
          <a:p>
            <a:pPr/>
            <a:r>
              <a:t>那既然px会有这种问题，那怎么解决呢，这时候就引入了dp这个单位来表征长度和大小。可以看下下面这个图，同样的dp大小设定，在不同分辨率的手机上显示尺寸基本一致，这样体验就很好。</a:t>
            </a:r>
          </a:p>
          <a:p>
            <a:pPr/>
            <a:r>
              <a:t>那为什么dp可以实现这样的能力呢？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2" name="Shape 4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这就要从屏幕像素密度说起了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dpi屏幕像素密度：ppi pixel per inch的缩写，意思是每英寸屏幕上的像素数，因为屏幕尺寸是商家生产时就规定好的，屏幕尺寸一样的手机，屏幕宽高却不一定一样，所以通常取屏幕对角线像素数量和屏幕尺寸（屏幕对角线长度）来计算屏幕像素密度，计算公式就是通过勾股定理和分辨率计算得到屏幕对角线像素数量，再除以屏幕尺寸。手机参数上也会有这个数值。 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                 屏幕密度计算 以6.0英寸 1920*1080分辨率为例 :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                 1920和1080的平方和开根号=对角线像素（勾股定理） 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               √（1920^2+1080^2）=2202.9071 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                 屏幕密度= 对角线像素/对角线长度 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                 367.1511=2202.9071/6</a:t>
            </a:r>
          </a:p>
          <a:p>
            <a:pPr/>
          </a:p>
          <a:p>
            <a:pPr/>
            <a:r>
              <a:t>dp这个单位是和屏幕密度无关的，也就是说，用dp表征的长度，在不同分辨率的机器上的表现是一致的。px = dp * (dpi / 160)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dp /dip ：一个基于屏幕密度的抽象单位，Android规定160dpi为baseline，其他均以此为基准，如右图1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sp ：同dp相似，但还会根据用户的字体大小偏好来缩放(建议使用sp作为文本的单位，其它用dp)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 Tips:  目前市面上大部分常见的手机都是480dpi ，所以在这些手机上  1dp = 3px   ，转换公式如右图2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1" name="Shape 4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这是dp和sp的定义，大同小异，sp是描述字体大小的基本单位，除了屏幕密度无关之外，还可以根据用户设置的字体大小进行缩放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9" name="Shape 4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之前讲解的Activity可以理解为一个个页面，而View和ViewGroup则是各个页面上的元素组成。好比饭桌、盘子和食材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在Android App中，所有的用户界面元素都是由View和ViewGroup的对象构成的。View是绘制在屏幕上的用户能与之交互的一个对象。而ViewGroup则是一个用于存放其他View（和ViewGroup）对象的布局容器！ Android为我们提供了一个View和ViewGroup子类的集合，集合中提供了一些常用的输入控件(比如按钮和文本域)和各种各样的布局模式（比如线性或相对布局）</a:t>
            </a:r>
          </a:p>
          <a:p>
            <a:pPr/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View是所有可视化控件的父类,提供组件描绘和时间处理方法 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ViewGroup是View类的子类，可以拥有子控件,可以看作是容器 Android UI中的控件都是按照这种层次树的结构堆叠的。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5" name="Shape 4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之前讲解的Activity可以理解为一个个页面，而View和ViewGroup则是各个页面上的元素组成。好比饭桌、盘子和菜肴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在Android App中，所有的用户界面元素都是由View和ViewGroup的对象构成的。View是绘制在屏幕上的用户能与之交互的一个对象。而ViewGroup则是一个用于存放其他View（和ViewGroup）对象的布局容器！ Android为我们提供了一个View和ViewGroup子类的集合，集合中提供了一些常用的输入控件(比如按钮和文本域)和各种各样的布局模式（比如线性或相对布局）</a:t>
            </a:r>
          </a:p>
          <a:p>
            <a:pPr/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View是所有可视化控件的父类,提供组件描绘和时间处理方法 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ViewGroup是View类的子类，可以拥有子控件,可以看作是容器 Android UI中的控件都是按照这种层次树的结构堆叠的。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2" name="Shape 4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这些是常见的View和ViewGroup，分别是…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38595" indent="-379845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OK，下面进入Activity的专题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3" name="Shape 4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属性主要是用于表示控件本身的特性，比如id、text、color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布局参数主要是用于表示控件在父容器中的大小、位置、权重等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9" name="Shape 4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属性主要是用于表示控件本身的特性，比如id、text、color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布局参数主要是用于表示控件在父容器中的大小、位置、权重等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5" name="Shape 5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属性主要是用于表示控件本身的特性，比如id、text、color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布局参数主要是用于表示控件在父容器中的大小、位置、权重等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3" name="Shape 5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属性主要是用于表示控件本身的特性，比如id、text、color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布局参数主要是用于表示控件在父容器中的大小、位置、权重等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1" name="Shape 5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属性主要是用于表示控件本身的特性，比如id、text、color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布局参数主要是用于表示控件在父容器中的大小、位置、权重等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2" name="Shape 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最后一部分内容是给大家介绍一个相对高阶的控件，RecyclerView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8" name="Shape 5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38595" indent="-379845">
              <a:buClr>
                <a:srgbClr val="000000"/>
              </a:buClr>
              <a:buSzPts val="1400"/>
              <a:buFont typeface="Arial"/>
              <a:buChar char="●"/>
            </a:pPr>
            <a:r>
              <a:t>看下RecyclerView的定义，什么是RecyclerView</a:t>
            </a:r>
          </a:p>
          <a:p>
            <a:pPr marL="538595" indent="-379845">
              <a:buClr>
                <a:srgbClr val="000000"/>
              </a:buClr>
              <a:buSzPts val="1400"/>
              <a:buFont typeface="Arial"/>
              <a:buChar char="●"/>
            </a:pPr>
            <a:r>
              <a:t>一个用于展示大数据集的ViewGroup</a:t>
            </a:r>
          </a:p>
          <a:p>
            <a:pPr marL="538595" indent="-379845">
              <a:buClr>
                <a:srgbClr val="000000"/>
              </a:buClr>
              <a:buSzPts val="1400"/>
              <a:buFont typeface="Arial"/>
              <a:buChar char="●"/>
            </a:pPr>
            <a:r>
              <a:t>这个数据集中的每个元素都对应展示一个View</a:t>
            </a:r>
          </a:p>
          <a:p>
            <a:pPr marL="538595" indent="-379845">
              <a:buClr>
                <a:srgbClr val="000000"/>
              </a:buClr>
              <a:buSzPts val="1400"/>
              <a:buFont typeface="Arial"/>
              <a:buChar char="●"/>
            </a:pPr>
            <a:r>
              <a:t>高效的可滚动列表实现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6" name="Shape 5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来看下RecyclerView的实现效果，上面的三个页面都是用RecyclerView实现的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4" name="Shape 5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那为什么要用RecyclerView呢？或者说我能用别的方式实现上述的效果么？其实是可以的，我可以用ScrollView和LinearLayout来实现滚动的列表，我们也可以用ListView来实现RecyclerView的部分功能，那为什么RecyclerView能脱颖而出呢？主要是因为性能和功能。相比于ScrollView+LinearLayout的组合，RecyclerView效率更高，而相对于ListView而言，RecyclerView功能更强大。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1" name="Shape 5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52705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RecyclerView相对于ScrollView+LinearLayout更高效的原因主要是缓存和重用机制，由于查找View、创建View，布局是一个比较耗时的操作，而往往列表每一项的基本结构是一样的，只是数据不同罢了，所以RecyclerView选择缓存已滑出屏幕的View然后重用到即将划入屏幕的View，理论上新创建的View永远只有屏幕中的那几个或者略多一点，这样极大节省了查找、创建的耗时，从而优化了性能。</a:t>
            </a:r>
          </a:p>
          <a:p>
            <a:pPr lvl="1" marL="52705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具体操作就是在RecyclerView滚动过程中，将移出屏幕的ViewHolder回收，放入缓存队列中，将要移入屏幕的ViewHolder会从缓存队列中取出对应类型的ViewHolder，这就实现了缓存-重用机制，极大提升了性能。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这是Activity的学习清单，包括Activity的定义，如何启动一个Activity，Activity生命周期，AndroidManifest和Intent，最后的Launch mode你们暂时用不到，可能不会讲到。目的在于让大家对Activity有基本的了解，并能进行一些简单的开发。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8" name="Shape 5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52705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RecyclerView相对于ListView更强大的原因是RecyclerView支持更多扩展功能，比如布局管理器、item动画、item装饰器，data diff等等。有些功能可以展开讲一讲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4" name="Shape 5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52705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RecyclerView相对于ListView更强大的原因是RecyclerView支持更多扩展功能，比如布局管理器、item动画、item装饰器，data diff等等。有些功能可以展开讲一讲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0" name="Shape 5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52705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RecyclerView的使用是基于适配器的设计模式，就是把数据和UI进行关联，用于关联的类，就是适配器类Adapter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6" name="Shape 5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52705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RecyclerView相对于ListView更强大的原因是RecyclerView支持更多扩展功能，比如布局管理器、item动画、item装饰器，data diff等等。有些功能可以展开讲一讲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2" name="Shape 6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52705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RecyclerView相对于ListView更强大的原因是RecyclerView支持更多扩展功能，比如布局管理器、item动画、item装饰器，data diff等等。有些功能可以展开讲一讲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8" name="Shape 6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52705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RecyclerView相对于ListView更强大的原因是RecyclerView支持更多扩展功能，比如布局管理器、item动画、item装饰器，data diff等等。有些功能可以展开讲一讲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4" name="Shape 6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38595" indent="-379845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讲了这么多RecyclerView的优点，下面说下如何使用吧，按着这6个步骤就可以愉快地使用最基本的RecyclerView了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0" name="Shape 6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38595" indent="-379845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讲了这么多RecyclerView的优点，下面说下如何使用吧，按着这6个步骤就可以愉快地使用最基本的RecyclerView了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7" name="Shape 6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下面是代码展示环节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5" name="Shape 6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下午的作业实践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通俗来说就是页面，Activity 是Android四大组件之一，用于UI渲染和用户交互。 每个 Activity 都会获得一个用于绘制用户界面的窗口，窗口通常会充满屏幕，但也可小于屏幕并浮动在其他窗口之上。</a:t>
            </a:r>
            <a:br/>
            <a:r>
              <a:t>Activity是四大组件中与用户直接打交道的组件，通常手机应用中的各个页面就是Activity，而类似Service、BroadcastReceiver和ContentProvider都是在后台默默服务。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一般类似Java、C++的应用程序有一个main函数，作为程序执行的主入口，但是Android应用程序没有，一个Android App通常由多个彼此松散联系的 Activity 组成。 一般会指定应用中的某个 Activity 为“主”Activity，即首次启动应用时呈现给用户的那个 Activity。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2" name="Shape 6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98450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下午的作业实践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OK，看下如何启动一个Activity，也就是如何打开一个页面。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把大象放进冰箱只需要3步，打开一个Activity也是，第一步，创建Activity，第二步，注册Activity，第三步，启动Activity。创建Activity需要继承自AppCompatActivity，然后重写onCreate方法，在里面指定我们的布局文件。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注册Activity是因为Activity的启动过程需要Android系统参与，所以得在注册清单中声明，相当于告诉Android系统，这是一个Activity</a:t>
            </a:r>
          </a:p>
          <a:p>
            <a:pPr marL="457200" indent="-298450">
              <a:buClr>
                <a:srgbClr val="000000"/>
              </a:buClr>
              <a:buSzPts val="1400"/>
              <a:buFont typeface="Arial"/>
              <a:buChar char="●"/>
            </a:pPr>
            <a:r>
              <a:t>启动Activity只要在合适的触发时机下，通过构建Intent，指定目标Activity，然后调用startActivity即可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538595" indent="-379845">
              <a:buClr>
                <a:srgbClr val="000000"/>
              </a:buClr>
              <a:buSzPts val="1400"/>
              <a:buFont typeface="Arial"/>
              <a:buChar char="●"/>
            </a:lvl1pPr>
          </a:lstStyle>
          <a:p>
            <a:pPr/>
            <a:r>
              <a:t>下面用代码给大家演示下如何启动一个Activity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由于移动端的设备硬件条件有限，内存也比较吃紧，为了流畅的用户体验，很多情况下，我们自己的界面不处于active状态，那么应该让手机的资源即时释放或者降低优先级，以确保提供一个流畅的用户体验。其实Activity的生命周期也好理解，一个页面会经历从打开到关闭的过程，类比到人会经历从出生到青壮年最后衰老死亡。由于Android系统源码良好的封装性，只给开发者暴露了几个关键的回调函数，用于处理一些业务逻辑，其他复杂的操作都是Android系统帮我们做了。</a:t>
            </a:r>
          </a:p>
          <a:p>
            <a:pPr/>
          </a:p>
          <a:p>
            <a:pPr/>
          </a:p>
          <a:p>
            <a:pPr/>
            <a:r>
              <a:t>Activity生命周期</a:t>
            </a:r>
          </a:p>
          <a:p>
            <a:pPr/>
            <a:r>
              <a:t>移动端的设备硬件条件有限，内存也比较吃紧，为了流畅的用户体验，于是生命周期诞生了，按场景举例子</a:t>
            </a:r>
          </a:p>
          <a:p>
            <a:pPr/>
            <a:r>
              <a:t>1.弹窗（处于Partially Visible）</a:t>
            </a:r>
          </a:p>
          <a:p>
            <a:pPr/>
            <a:r>
              <a:t>2.home退出抖音，或者从抖音进入了其他APP(比如微博授权，QQ登录)</a:t>
            </a:r>
          </a:p>
          <a:p>
            <a:pPr/>
            <a:r>
              <a:t>3.刷抖音 突然来了一个电话，结束后又回到抖音</a:t>
            </a:r>
          </a:p>
          <a:p>
            <a:pPr/>
            <a:r>
              <a:t>很多情况下，我们自己的界面不处于active状态，那么应该让手机的资源即使释放或者降低优先级，以确保提供一个流畅的用户体验</a:t>
            </a:r>
          </a:p>
          <a:p>
            <a:p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/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标题文本</a:t>
            </a:r>
          </a:p>
        </p:txBody>
      </p:sp>
      <p:sp>
        <p:nvSpPr>
          <p:cNvPr id="92" name="正文级别 1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标题文本"/>
          <p:cNvSpPr txBox="1"/>
          <p:nvPr>
            <p:ph type="title"/>
          </p:nvPr>
        </p:nvSpPr>
        <p:spPr>
          <a:xfrm>
            <a:off x="666750" y="862012"/>
            <a:ext cx="7810500" cy="17430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8" name="正文级别 1…"/>
          <p:cNvSpPr txBox="1"/>
          <p:nvPr>
            <p:ph type="body" sz="quarter" idx="1"/>
          </p:nvPr>
        </p:nvSpPr>
        <p:spPr>
          <a:xfrm>
            <a:off x="666750" y="2652713"/>
            <a:ext cx="78105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9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59;p15"/>
          <p:cNvSpPr/>
          <p:nvPr>
            <p:ph type="pic" idx="13"/>
          </p:nvPr>
        </p:nvSpPr>
        <p:spPr>
          <a:xfrm>
            <a:off x="1172238" y="252413"/>
            <a:ext cx="6801001" cy="3276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标题文本"/>
          <p:cNvSpPr txBox="1"/>
          <p:nvPr>
            <p:ph type="title"/>
          </p:nvPr>
        </p:nvSpPr>
        <p:spPr>
          <a:xfrm>
            <a:off x="238125" y="3567112"/>
            <a:ext cx="8667600" cy="7524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8" name="正文级别 1…"/>
          <p:cNvSpPr txBox="1"/>
          <p:nvPr>
            <p:ph type="body" sz="quarter" idx="1"/>
          </p:nvPr>
        </p:nvSpPr>
        <p:spPr>
          <a:xfrm>
            <a:off x="238125" y="4291012"/>
            <a:ext cx="86676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标题文本"/>
          <p:cNvSpPr txBox="1"/>
          <p:nvPr>
            <p:ph type="title"/>
          </p:nvPr>
        </p:nvSpPr>
        <p:spPr>
          <a:xfrm>
            <a:off x="666750" y="1700213"/>
            <a:ext cx="7810500" cy="1743001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7;p17"/>
          <p:cNvSpPr/>
          <p:nvPr>
            <p:ph type="pic" sz="half" idx="13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标题文本"/>
          <p:cNvSpPr txBox="1"/>
          <p:nvPr>
            <p:ph type="title"/>
          </p:nvPr>
        </p:nvSpPr>
        <p:spPr>
          <a:xfrm>
            <a:off x="619125" y="357188"/>
            <a:ext cx="3833701" cy="2081100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36" name="正文级别 1…"/>
          <p:cNvSpPr txBox="1"/>
          <p:nvPr>
            <p:ph type="body" sz="quarter" idx="1"/>
          </p:nvPr>
        </p:nvSpPr>
        <p:spPr>
          <a:xfrm>
            <a:off x="619125" y="2447925"/>
            <a:ext cx="3833701" cy="21480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>
              <a:lnSpc>
                <a:spcPct val="100000"/>
              </a:lnSpc>
              <a:buClrTx/>
              <a:buSzTx/>
              <a:buFontTx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45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53" name="正文级别 1…"/>
          <p:cNvSpPr txBox="1"/>
          <p:nvPr>
            <p:ph type="body" idx="1"/>
          </p:nvPr>
        </p:nvSpPr>
        <p:spPr>
          <a:xfrm>
            <a:off x="633412" y="1181100"/>
            <a:ext cx="7877101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4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79;p20"/>
          <p:cNvSpPr/>
          <p:nvPr>
            <p:ph type="pic" sz="half" idx="13"/>
          </p:nvPr>
        </p:nvSpPr>
        <p:spPr>
          <a:xfrm>
            <a:off x="4938712" y="1181100"/>
            <a:ext cx="3571801" cy="34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2" name="标题文本"/>
          <p:cNvSpPr txBox="1"/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 anchor="ctr"/>
          <a:lstStyle>
            <a:lvl1pPr algn="ctr"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63" name="正文级别 1…"/>
          <p:cNvSpPr txBox="1"/>
          <p:nvPr>
            <p:ph type="body" sz="half" idx="1"/>
          </p:nvPr>
        </p:nvSpPr>
        <p:spPr>
          <a:xfrm>
            <a:off x="633412" y="1181100"/>
            <a:ext cx="3833702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429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buChar char="•"/>
              <a:defRPr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4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正文级别 1…"/>
          <p:cNvSpPr txBox="1"/>
          <p:nvPr>
            <p:ph type="body" idx="1"/>
          </p:nvPr>
        </p:nvSpPr>
        <p:spPr>
          <a:xfrm>
            <a:off x="633412" y="666750"/>
            <a:ext cx="7877101" cy="3810000"/>
          </a:xfrm>
          <a:prstGeom prst="rect">
            <a:avLst/>
          </a:prstGeom>
        </p:spPr>
        <p:txBody>
          <a:bodyPr lIns="19050" tIns="19050" rIns="19050" bIns="19050" anchor="ctr"/>
          <a:lstStyle>
            <a:lvl1pPr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2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标题文本</a:t>
            </a:r>
          </a:p>
        </p:txBody>
      </p:sp>
      <p:sp>
        <p:nvSpPr>
          <p:cNvPr id="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87;p22"/>
          <p:cNvSpPr/>
          <p:nvPr>
            <p:ph type="pic" sz="quarter" idx="13"/>
          </p:nvPr>
        </p:nvSpPr>
        <p:spPr>
          <a:xfrm>
            <a:off x="5910262" y="2643188"/>
            <a:ext cx="2776501" cy="2081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0" name="Google Shape;88;p22"/>
          <p:cNvSpPr/>
          <p:nvPr>
            <p:ph type="pic" sz="quarter" idx="14"/>
          </p:nvPr>
        </p:nvSpPr>
        <p:spPr>
          <a:xfrm>
            <a:off x="5910262" y="423862"/>
            <a:ext cx="2776501" cy="2081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1" name="Google Shape;89;p22"/>
          <p:cNvSpPr/>
          <p:nvPr>
            <p:ph type="pic" idx="15"/>
          </p:nvPr>
        </p:nvSpPr>
        <p:spPr>
          <a:xfrm>
            <a:off x="452437" y="423862"/>
            <a:ext cx="5315101" cy="4300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2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正文级别 1…"/>
          <p:cNvSpPr txBox="1"/>
          <p:nvPr>
            <p:ph type="body" sz="quarter" idx="1"/>
          </p:nvPr>
        </p:nvSpPr>
        <p:spPr>
          <a:xfrm>
            <a:off x="895350" y="3357562"/>
            <a:ext cx="7358100" cy="2196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>
              <a:lnSpc>
                <a:spcPct val="100000"/>
              </a:lnSpc>
              <a:buClrTx/>
              <a:buSzTx/>
              <a:buFontTx/>
              <a:buNone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2640" indent="-167640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indent="-167639" algn="ctr">
              <a:lnSpc>
                <a:spcPct val="100000"/>
              </a:lnSpc>
              <a:buClrTx/>
              <a:buSzPts val="1200"/>
              <a:buFontTx/>
              <a:buChar char="•"/>
              <a:defRPr i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0" name="Google Shape;93;p23"/>
          <p:cNvSpPr txBox="1"/>
          <p:nvPr>
            <p:ph type="body" sz="quarter" idx="13"/>
          </p:nvPr>
        </p:nvSpPr>
        <p:spPr>
          <a:xfrm>
            <a:off x="895350" y="2255043"/>
            <a:ext cx="7358099" cy="357301"/>
          </a:xfrm>
          <a:prstGeom prst="rect">
            <a:avLst/>
          </a:prstGeom>
        </p:spPr>
        <p:txBody>
          <a:bodyPr lIns="19050" tIns="19050" rIns="19050" bIns="19050" anchor="ctr"/>
          <a:lstStyle/>
          <a:p>
            <a:pPr marL="228600" indent="0" algn="ctr">
              <a:lnSpc>
                <a:spcPct val="150000"/>
              </a:lnSpc>
              <a:buClrTx/>
              <a:buSzTx/>
              <a:buFontTx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1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96;p24"/>
          <p:cNvSpPr/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9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幻灯片编号"/>
          <p:cNvSpPr txBox="1"/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/>
          <a:lstStyle>
            <a:lvl1pPr algn="ctr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9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8" name="正文级别 1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366485" indent="-226785">
              <a:buSzPts val="1000"/>
              <a:defRPr sz="1000"/>
            </a:pP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标题文本</a:t>
            </a:r>
          </a:p>
        </p:txBody>
      </p:sp>
      <p:sp>
        <p:nvSpPr>
          <p:cNvPr id="56" name="正文级别 1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标题文本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标题文本</a:t>
            </a:r>
          </a:p>
        </p:txBody>
      </p:sp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73" name="标题文本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标题文本</a:t>
            </a:r>
          </a:p>
        </p:txBody>
      </p:sp>
      <p:sp>
        <p:nvSpPr>
          <p:cNvPr id="74" name="正文级别 1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正文级别 1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lnSpc>
                <a:spcPct val="100000"/>
              </a:lnSpc>
              <a:defRPr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ln>
            <a:noFill/>
          </a:ln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hyperlink" Target="mailto:neo.xie@bytedance.com" TargetMode="External"/><Relationship Id="rId5" Type="http://schemas.openxmlformats.org/officeDocument/2006/relationships/hyperlink" Target="https://github.com/bytedance-android-camp/Chapter-2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Relationship Id="rId4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e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eg"/><Relationship Id="rId4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Relationship Id="rId4" Type="http://schemas.openxmlformats.org/officeDocument/2006/relationships/hyperlink" Target="https://developer.android.com/guide/components/intents-filters?hl=zh-cn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Relationship Id="rId4" Type="http://schemas.openxmlformats.org/officeDocument/2006/relationships/hyperlink" Target="https://developer.android.com/guide/components/intents-filters?hl=zh-cn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Relationship Id="rId4" Type="http://schemas.openxmlformats.org/officeDocument/2006/relationships/hyperlink" Target="https://developer.android.com/training/basics/intents/result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eg"/><Relationship Id="rId4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eg"/><Relationship Id="rId4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eg"/><Relationship Id="rId4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eg"/><Relationship Id="rId4" Type="http://schemas.openxmlformats.org/officeDocument/2006/relationships/hyperlink" Target="https://developer.android.com/guide/topics/ui/overview.html?hl=zh-cn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eg"/><Relationship Id="rId4" Type="http://schemas.openxmlformats.org/officeDocument/2006/relationships/image" Target="../media/image1.tif"/><Relationship Id="rId5" Type="http://schemas.openxmlformats.org/officeDocument/2006/relationships/image" Target="../media/image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eg"/><Relationship Id="rId4" Type="http://schemas.openxmlformats.org/officeDocument/2006/relationships/image" Target="../media/image2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eg"/><Relationship Id="rId4" Type="http://schemas.openxmlformats.org/officeDocument/2006/relationships/hyperlink" Target="http://hukai.me/android-training-course-in-chinese/basics/firstapp/building-ui.html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eg"/><Relationship Id="rId4" Type="http://schemas.openxmlformats.org/officeDocument/2006/relationships/image" Target="../media/image1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eg"/><Relationship Id="rId4" Type="http://schemas.openxmlformats.org/officeDocument/2006/relationships/image" Target="../media/image28.png"/><Relationship Id="rId5" Type="http://schemas.openxmlformats.org/officeDocument/2006/relationships/hyperlink" Target="https://developer.android.com/guide/topics/ui/layout/linear?hl=zh-CN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eg"/><Relationship Id="rId4" Type="http://schemas.openxmlformats.org/officeDocument/2006/relationships/hyperlink" Target="https://developer.android.com/guide/topics/ui/layout/linear?hl=zh-CN" TargetMode="External"/><Relationship Id="rId5" Type="http://schemas.openxmlformats.org/officeDocument/2006/relationships/image" Target="../media/image2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3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eg"/><Relationship Id="rId4" Type="http://schemas.openxmlformats.org/officeDocument/2006/relationships/video" Target="../media/media2.mp4"/><Relationship Id="rId5" Type="http://schemas.microsoft.com/office/2007/relationships/media" Target="../media/media2.mp4"/><Relationship Id="rId6" Type="http://schemas.openxmlformats.org/officeDocument/2006/relationships/image" Target="../media/image33.png"/><Relationship Id="rId7" Type="http://schemas.openxmlformats.org/officeDocument/2006/relationships/video" Target="../media/media3.mp4"/><Relationship Id="rId8" Type="http://schemas.microsoft.com/office/2007/relationships/media" Target="../media/media3.mp4"/><Relationship Id="rId9" Type="http://schemas.openxmlformats.org/officeDocument/2006/relationships/image" Target="../media/image34.png"/><Relationship Id="rId10" Type="http://schemas.openxmlformats.org/officeDocument/2006/relationships/video" Target="../media/media4.mp4"/><Relationship Id="rId11" Type="http://schemas.microsoft.com/office/2007/relationships/media" Target="../media/media4.mp4"/><Relationship Id="rId12" Type="http://schemas.openxmlformats.org/officeDocument/2006/relationships/image" Target="../media/image3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eg"/><Relationship Id="rId4" Type="http://schemas.openxmlformats.org/officeDocument/2006/relationships/image" Target="../media/image3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eg"/><Relationship Id="rId4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eg"/><Relationship Id="rId4" Type="http://schemas.openxmlformats.org/officeDocument/2006/relationships/image" Target="../media/image3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eg"/><Relationship Id="rId4" Type="http://schemas.openxmlformats.org/officeDocument/2006/relationships/image" Target="../media/image4.t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e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e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e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eg"/><Relationship Id="rId4" Type="http://schemas.openxmlformats.org/officeDocument/2006/relationships/image" Target="../media/image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eg"/><Relationship Id="rId4" Type="http://schemas.openxmlformats.org/officeDocument/2006/relationships/image" Target="../media/image3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Relationship Id="rId4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Relationship Id="rId4" Type="http://schemas.openxmlformats.org/officeDocument/2006/relationships/image" Target="../media/image5.png"/><Relationship Id="rId5" Type="http://schemas.openxmlformats.org/officeDocument/2006/relationships/video" Target="../media/media1.mp4"/><Relationship Id="rId6" Type="http://schemas.microsoft.com/office/2007/relationships/media" Target="../media/media1.mp4"/><Relationship Id="rId7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104;p26" descr="Google Shape;104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0"/>
            <a:ext cx="9135882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105;p26"/>
          <p:cNvSpPr txBox="1"/>
          <p:nvPr/>
        </p:nvSpPr>
        <p:spPr>
          <a:xfrm>
            <a:off x="528520" y="1807935"/>
            <a:ext cx="4213648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UI develop</a:t>
            </a:r>
          </a:p>
        </p:txBody>
      </p:sp>
      <p:sp>
        <p:nvSpPr>
          <p:cNvPr id="217" name="Google Shape;105;p26"/>
          <p:cNvSpPr txBox="1"/>
          <p:nvPr/>
        </p:nvSpPr>
        <p:spPr>
          <a:xfrm>
            <a:off x="542640" y="2897619"/>
            <a:ext cx="467885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谢信奇-字节跳动Android工程师</a:t>
            </a:r>
          </a:p>
          <a:p>
            <a:pPr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neo.xie@bytedance.com</a:t>
            </a:r>
          </a:p>
        </p:txBody>
      </p:sp>
      <p:sp>
        <p:nvSpPr>
          <p:cNvPr id="218" name="文本"/>
          <p:cNvSpPr txBox="1"/>
          <p:nvPr/>
        </p:nvSpPr>
        <p:spPr>
          <a:xfrm>
            <a:off x="632154" y="4086556"/>
            <a:ext cx="14859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400" u="sng">
                <a:solidFill>
                  <a:srgbClr val="FFFFFF"/>
                </a:solidFill>
                <a:uFill>
                  <a:solidFill>
                    <a:schemeClr val="accent5"/>
                  </a:solidFill>
                </a:uFill>
                <a:latin typeface="Times"/>
                <a:ea typeface="Times"/>
                <a:cs typeface="Times"/>
                <a:sym typeface="Times"/>
                <a:hlinkClick r:id="rId5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Google Shape;119;p28"/>
          <p:cNvSpPr txBox="1"/>
          <p:nvPr/>
        </p:nvSpPr>
        <p:spPr>
          <a:xfrm>
            <a:off x="518418" y="514932"/>
            <a:ext cx="5034474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Press Home</a:t>
            </a:r>
          </a:p>
        </p:txBody>
      </p:sp>
      <p:pic>
        <p:nvPicPr>
          <p:cNvPr id="285" name="activity_lifecycle.png" descr="activity_lifecyc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34077" y="730955"/>
            <a:ext cx="3275846" cy="423369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线条"/>
          <p:cNvSpPr/>
          <p:nvPr/>
        </p:nvSpPr>
        <p:spPr>
          <a:xfrm>
            <a:off x="4572000" y="2600854"/>
            <a:ext cx="1" cy="39755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287" name="线条"/>
          <p:cNvSpPr/>
          <p:nvPr/>
        </p:nvSpPr>
        <p:spPr>
          <a:xfrm>
            <a:off x="4560609" y="3571319"/>
            <a:ext cx="1154416" cy="1"/>
          </a:xfrm>
          <a:prstGeom prst="line">
            <a:avLst/>
          </a:prstGeom>
          <a:ln w="25400">
            <a:solidFill>
              <a:schemeClr val="accent5">
                <a:satOff val="-51311"/>
                <a:lumOff val="33627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288" name="线条"/>
          <p:cNvSpPr/>
          <p:nvPr/>
        </p:nvSpPr>
        <p:spPr>
          <a:xfrm flipV="1">
            <a:off x="5713861" y="1807024"/>
            <a:ext cx="1" cy="1778946"/>
          </a:xfrm>
          <a:prstGeom prst="line">
            <a:avLst/>
          </a:prstGeom>
          <a:ln w="25400">
            <a:solidFill>
              <a:schemeClr val="accent5">
                <a:satOff val="-51311"/>
                <a:lumOff val="33627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289" name="线条"/>
          <p:cNvSpPr/>
          <p:nvPr/>
        </p:nvSpPr>
        <p:spPr>
          <a:xfrm flipH="1">
            <a:off x="4535316" y="1801676"/>
            <a:ext cx="1154416" cy="1"/>
          </a:xfrm>
          <a:prstGeom prst="line">
            <a:avLst/>
          </a:prstGeom>
          <a:ln w="25400">
            <a:solidFill>
              <a:schemeClr val="accent5">
                <a:satOff val="-51311"/>
                <a:lumOff val="33627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290" name="线条"/>
          <p:cNvSpPr/>
          <p:nvPr/>
        </p:nvSpPr>
        <p:spPr>
          <a:xfrm>
            <a:off x="4572000" y="1835911"/>
            <a:ext cx="0" cy="397560"/>
          </a:xfrm>
          <a:prstGeom prst="line">
            <a:avLst/>
          </a:prstGeom>
          <a:ln w="25400">
            <a:solidFill>
              <a:schemeClr val="accent5">
                <a:satOff val="-51311"/>
                <a:lumOff val="33627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291" name="线条"/>
          <p:cNvSpPr/>
          <p:nvPr/>
        </p:nvSpPr>
        <p:spPr>
          <a:xfrm>
            <a:off x="4572000" y="3174160"/>
            <a:ext cx="1" cy="39755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oogle Shape;119;p28"/>
          <p:cNvSpPr txBox="1"/>
          <p:nvPr/>
        </p:nvSpPr>
        <p:spPr>
          <a:xfrm>
            <a:off x="518418" y="514932"/>
            <a:ext cx="2098069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Low memory</a:t>
            </a:r>
          </a:p>
        </p:txBody>
      </p:sp>
      <p:pic>
        <p:nvPicPr>
          <p:cNvPr id="297" name="activity_lifecycle.png" descr="activity_lifecyc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1404" y="607941"/>
            <a:ext cx="3275847" cy="423369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线条"/>
          <p:cNvSpPr/>
          <p:nvPr/>
        </p:nvSpPr>
        <p:spPr>
          <a:xfrm>
            <a:off x="4999327" y="2454775"/>
            <a:ext cx="1" cy="3975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299" name="线条"/>
          <p:cNvSpPr/>
          <p:nvPr/>
        </p:nvSpPr>
        <p:spPr>
          <a:xfrm>
            <a:off x="4999327" y="3069842"/>
            <a:ext cx="1" cy="3975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300" name="线条"/>
          <p:cNvSpPr/>
          <p:nvPr/>
        </p:nvSpPr>
        <p:spPr>
          <a:xfrm flipH="1">
            <a:off x="3866431" y="3470046"/>
            <a:ext cx="1154415" cy="1"/>
          </a:xfrm>
          <a:prstGeom prst="line">
            <a:avLst/>
          </a:prstGeom>
          <a:ln w="25400">
            <a:solidFill>
              <a:schemeClr val="accent5">
                <a:satOff val="-51311"/>
                <a:lumOff val="33627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301" name="线条"/>
          <p:cNvSpPr/>
          <p:nvPr/>
        </p:nvSpPr>
        <p:spPr>
          <a:xfrm flipV="1">
            <a:off x="3860970" y="1235164"/>
            <a:ext cx="1" cy="2241362"/>
          </a:xfrm>
          <a:prstGeom prst="line">
            <a:avLst/>
          </a:prstGeom>
          <a:ln w="25400">
            <a:solidFill>
              <a:schemeClr val="accent5">
                <a:satOff val="-51311"/>
                <a:lumOff val="33627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302" name="线条"/>
          <p:cNvSpPr/>
          <p:nvPr/>
        </p:nvSpPr>
        <p:spPr>
          <a:xfrm>
            <a:off x="3866431" y="1234063"/>
            <a:ext cx="1154415" cy="1"/>
          </a:xfrm>
          <a:prstGeom prst="line">
            <a:avLst/>
          </a:prstGeom>
          <a:ln w="25400">
            <a:solidFill>
              <a:schemeClr val="accent5">
                <a:satOff val="-51311"/>
                <a:lumOff val="33627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303" name="线条"/>
          <p:cNvSpPr/>
          <p:nvPr/>
        </p:nvSpPr>
        <p:spPr>
          <a:xfrm>
            <a:off x="4999327" y="1249588"/>
            <a:ext cx="1" cy="868091"/>
          </a:xfrm>
          <a:prstGeom prst="line">
            <a:avLst/>
          </a:prstGeom>
          <a:ln w="25400">
            <a:solidFill>
              <a:schemeClr val="accent5">
                <a:satOff val="-51311"/>
                <a:lumOff val="33627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Google Shape;118;p28"/>
          <p:cNvSpPr txBox="1"/>
          <p:nvPr/>
        </p:nvSpPr>
        <p:spPr>
          <a:xfrm>
            <a:off x="405203" y="2254537"/>
            <a:ext cx="5355392" cy="158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Talk is cheap, show me the code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309" name="Google Shape;119;p28"/>
          <p:cNvSpPr txBox="1"/>
          <p:nvPr/>
        </p:nvSpPr>
        <p:spPr>
          <a:xfrm>
            <a:off x="518418" y="514932"/>
            <a:ext cx="4549715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Activity Lifecycle</a:t>
            </a:r>
          </a:p>
        </p:txBody>
      </p:sp>
      <p:pic>
        <p:nvPicPr>
          <p:cNvPr id="31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5524" y="1289050"/>
            <a:ext cx="3035301" cy="256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0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Google Shape;118;p28"/>
          <p:cNvSpPr txBox="1"/>
          <p:nvPr/>
        </p:nvSpPr>
        <p:spPr>
          <a:xfrm>
            <a:off x="777057" y="1874066"/>
            <a:ext cx="7589886" cy="744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configuration change, such as rotation or switching into multi-window mode</a:t>
            </a:r>
          </a:p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system may destroy the process while the user is interacting with other apps</a:t>
            </a:r>
          </a:p>
        </p:txBody>
      </p:sp>
      <p:sp>
        <p:nvSpPr>
          <p:cNvPr id="314" name="文本"/>
          <p:cNvSpPr txBox="1"/>
          <p:nvPr/>
        </p:nvSpPr>
        <p:spPr>
          <a:xfrm>
            <a:off x="646727" y="3237124"/>
            <a:ext cx="4647075" cy="372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/>
            </a:lvl1pPr>
          </a:lstStyle>
          <a:p>
            <a:pPr/>
            <a:br/>
          </a:p>
        </p:txBody>
      </p:sp>
      <p:sp>
        <p:nvSpPr>
          <p:cNvPr id="315" name="Google Shape;119;p28"/>
          <p:cNvSpPr txBox="1"/>
          <p:nvPr/>
        </p:nvSpPr>
        <p:spPr>
          <a:xfrm>
            <a:off x="516143" y="522119"/>
            <a:ext cx="5034474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Activity Lifecycle</a:t>
            </a:r>
          </a:p>
        </p:txBody>
      </p:sp>
      <p:sp>
        <p:nvSpPr>
          <p:cNvPr id="316" name="onSaveInstanceState"/>
          <p:cNvSpPr txBox="1"/>
          <p:nvPr/>
        </p:nvSpPr>
        <p:spPr>
          <a:xfrm>
            <a:off x="418412" y="1178338"/>
            <a:ext cx="3459025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onSaveInstanceState</a:t>
            </a:r>
          </a:p>
        </p:txBody>
      </p:sp>
      <p:pic>
        <p:nvPicPr>
          <p:cNvPr id="31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185" y="2877105"/>
            <a:ext cx="4573667" cy="1390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4481" y="2864238"/>
            <a:ext cx="4647075" cy="1416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Google Shape;119;p28"/>
          <p:cNvSpPr txBox="1"/>
          <p:nvPr/>
        </p:nvSpPr>
        <p:spPr>
          <a:xfrm>
            <a:off x="518418" y="514932"/>
            <a:ext cx="2826523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Activity Lifecycle</a:t>
            </a:r>
          </a:p>
        </p:txBody>
      </p:sp>
      <p:sp>
        <p:nvSpPr>
          <p:cNvPr id="324" name="Google Shape;118;p28"/>
          <p:cNvSpPr txBox="1"/>
          <p:nvPr/>
        </p:nvSpPr>
        <p:spPr>
          <a:xfrm>
            <a:off x="401023" y="1427117"/>
            <a:ext cx="7810063" cy="137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Q:</a:t>
            </a:r>
          </a:p>
          <a:p>
            <a:pPr>
              <a:defRPr sz="2400">
                <a:solidFill>
                  <a:srgbClr val="3A5BAE"/>
                </a:solidFill>
              </a:defRPr>
            </a:pPr>
            <a:r>
              <a:t>Lifecycle?  Activity1—&gt;Activity2</a:t>
            </a:r>
          </a:p>
        </p:txBody>
      </p:sp>
      <p:sp>
        <p:nvSpPr>
          <p:cNvPr id="325" name="A:…"/>
          <p:cNvSpPr txBox="1"/>
          <p:nvPr/>
        </p:nvSpPr>
        <p:spPr>
          <a:xfrm>
            <a:off x="465794" y="3010050"/>
            <a:ext cx="7288373" cy="1283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A:</a:t>
            </a:r>
          </a:p>
          <a:p>
            <a:pPr>
              <a:defRPr sz="2400">
                <a:solidFill>
                  <a:srgbClr val="3A5BAE"/>
                </a:solidFill>
              </a:defRPr>
            </a:pPr>
            <a:r>
              <a:t>1: onPause 2:onCreate-onStart-onResume 1:onStop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Google Shape;119;p28"/>
          <p:cNvSpPr txBox="1"/>
          <p:nvPr/>
        </p:nvSpPr>
        <p:spPr>
          <a:xfrm>
            <a:off x="518418" y="514932"/>
            <a:ext cx="1947902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Intent</a:t>
            </a:r>
          </a:p>
        </p:txBody>
      </p:sp>
      <p:sp>
        <p:nvSpPr>
          <p:cNvPr id="329" name="Google Shape;118;p28"/>
          <p:cNvSpPr txBox="1"/>
          <p:nvPr/>
        </p:nvSpPr>
        <p:spPr>
          <a:xfrm>
            <a:off x="393098" y="1276537"/>
            <a:ext cx="5175414" cy="317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What is Intent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Explicit Intent and implicit Intent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Get a result from an 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Google Shape;119;p28"/>
          <p:cNvSpPr txBox="1"/>
          <p:nvPr/>
        </p:nvSpPr>
        <p:spPr>
          <a:xfrm>
            <a:off x="518418" y="514932"/>
            <a:ext cx="1947902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Intent</a:t>
            </a:r>
          </a:p>
        </p:txBody>
      </p:sp>
      <p:sp>
        <p:nvSpPr>
          <p:cNvPr id="333" name="Google Shape;118;p28"/>
          <p:cNvSpPr txBox="1"/>
          <p:nvPr/>
        </p:nvSpPr>
        <p:spPr>
          <a:xfrm>
            <a:off x="371538" y="1082494"/>
            <a:ext cx="6948901" cy="1056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334" name="a messaging object to request an action from another component."/>
          <p:cNvSpPr txBox="1"/>
          <p:nvPr/>
        </p:nvSpPr>
        <p:spPr>
          <a:xfrm>
            <a:off x="503915" y="1173904"/>
            <a:ext cx="6684146" cy="965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2" marL="3810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 messaging object to request an action from another component.</a:t>
            </a:r>
          </a:p>
        </p:txBody>
      </p:sp>
      <p:sp>
        <p:nvSpPr>
          <p:cNvPr id="335" name="Starting an activity…"/>
          <p:cNvSpPr txBox="1"/>
          <p:nvPr/>
        </p:nvSpPr>
        <p:spPr>
          <a:xfrm>
            <a:off x="835028" y="2487041"/>
            <a:ext cx="2372896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1200"/>
              <a:buFont typeface="Arial"/>
              <a:buChar char="❏"/>
              <a:defRPr sz="1200">
                <a:solidFill>
                  <a:srgbClr val="3A5BAE"/>
                </a:solidFill>
              </a:defRPr>
            </a:pPr>
            <a:r>
              <a:t>Starting an activity</a:t>
            </a:r>
          </a:p>
          <a:p>
            <a:pPr marL="457200" indent="-381000">
              <a:buClr>
                <a:srgbClr val="3A5BAE"/>
              </a:buClr>
              <a:buSzPts val="1200"/>
              <a:buFont typeface="Arial"/>
              <a:buChar char="❏"/>
              <a:defRPr sz="1200">
                <a:solidFill>
                  <a:srgbClr val="3A5BAE"/>
                </a:solidFill>
              </a:defRPr>
            </a:pPr>
            <a:r>
              <a:t>Starting a service</a:t>
            </a:r>
          </a:p>
          <a:p>
            <a:pPr marL="457200" indent="-381000">
              <a:buClr>
                <a:srgbClr val="3A5BAE"/>
              </a:buClr>
              <a:buSzPts val="1200"/>
              <a:buFont typeface="Arial"/>
              <a:buChar char="❏"/>
              <a:defRPr sz="1200">
                <a:solidFill>
                  <a:srgbClr val="3A5BAE"/>
                </a:solidFill>
              </a:defRPr>
            </a:pPr>
            <a:r>
              <a:t>Delivering a broadcast</a:t>
            </a:r>
          </a:p>
        </p:txBody>
      </p:sp>
      <p:pic>
        <p:nvPicPr>
          <p:cNvPr id="336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2887" y="1825151"/>
            <a:ext cx="4662178" cy="2116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Google Shape;119;p28"/>
          <p:cNvSpPr txBox="1"/>
          <p:nvPr/>
        </p:nvSpPr>
        <p:spPr>
          <a:xfrm>
            <a:off x="501302" y="514932"/>
            <a:ext cx="3982842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Explicit and Implicit Intent</a:t>
            </a:r>
          </a:p>
        </p:txBody>
      </p:sp>
      <p:grpSp>
        <p:nvGrpSpPr>
          <p:cNvPr id="344" name="成组"/>
          <p:cNvGrpSpPr/>
          <p:nvPr/>
        </p:nvGrpSpPr>
        <p:grpSpPr>
          <a:xfrm>
            <a:off x="457067" y="1307737"/>
            <a:ext cx="6843707" cy="1860668"/>
            <a:chOff x="0" y="0"/>
            <a:chExt cx="6843706" cy="1860667"/>
          </a:xfrm>
        </p:grpSpPr>
        <p:pic>
          <p:nvPicPr>
            <p:cNvPr id="342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2557" y="667358"/>
              <a:ext cx="6741150" cy="11933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3" name="Explicit Intent"/>
            <p:cNvSpPr txBox="1"/>
            <p:nvPr/>
          </p:nvSpPr>
          <p:spPr>
            <a:xfrm>
              <a:off x="0" y="0"/>
              <a:ext cx="2374067" cy="437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457200" indent="-381000">
                <a:buClr>
                  <a:srgbClr val="3A5BAE"/>
                </a:buClr>
                <a:buSzPts val="2400"/>
                <a:buFont typeface="Arial"/>
                <a:buChar char="❏"/>
                <a:defRPr sz="2400">
                  <a:solidFill>
                    <a:srgbClr val="3A5BAE"/>
                  </a:solidFill>
                </a:defRPr>
              </a:lvl1pPr>
            </a:lstStyle>
            <a:p>
              <a:pPr/>
              <a:r>
                <a:t>Explicit Intent</a:t>
              </a:r>
            </a:p>
          </p:txBody>
        </p:sp>
      </p:grpSp>
      <p:grpSp>
        <p:nvGrpSpPr>
          <p:cNvPr id="347" name="成组"/>
          <p:cNvGrpSpPr/>
          <p:nvPr/>
        </p:nvGrpSpPr>
        <p:grpSpPr>
          <a:xfrm>
            <a:off x="457066" y="1307737"/>
            <a:ext cx="7121615" cy="3390970"/>
            <a:chOff x="0" y="0"/>
            <a:chExt cx="7121614" cy="3390969"/>
          </a:xfrm>
        </p:grpSpPr>
        <p:sp>
          <p:nvSpPr>
            <p:cNvPr id="345" name="Implicit Intent"/>
            <p:cNvSpPr txBox="1"/>
            <p:nvPr/>
          </p:nvSpPr>
          <p:spPr>
            <a:xfrm>
              <a:off x="0" y="0"/>
              <a:ext cx="2356952" cy="437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457200" indent="-381000">
                <a:buClr>
                  <a:srgbClr val="3A5BAE"/>
                </a:buClr>
                <a:buSzPts val="2400"/>
                <a:buFont typeface="Arial"/>
                <a:buChar char="❏"/>
                <a:defRPr sz="2400">
                  <a:solidFill>
                    <a:srgbClr val="3A5BAE"/>
                  </a:solidFill>
                </a:defRPr>
              </a:lvl1pPr>
            </a:lstStyle>
            <a:p>
              <a:pPr/>
              <a:r>
                <a:t>Implicit Intent</a:t>
              </a:r>
            </a:p>
          </p:txBody>
        </p:sp>
        <p:pic>
          <p:nvPicPr>
            <p:cNvPr id="346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8514" y="673169"/>
              <a:ext cx="7023101" cy="271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500" fill="hold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2"/>
      <p:bldP build="whole" bldLvl="1" animBg="1" rev="0" advAuto="0" spid="347" grpId="3"/>
      <p:bldP build="whole" bldLvl="1" animBg="1" rev="0" advAuto="0" spid="34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Google Shape;119;p28"/>
          <p:cNvSpPr txBox="1"/>
          <p:nvPr/>
        </p:nvSpPr>
        <p:spPr>
          <a:xfrm>
            <a:off x="518418" y="514932"/>
            <a:ext cx="4157950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Intent-Filter</a:t>
            </a:r>
          </a:p>
        </p:txBody>
      </p:sp>
      <p:sp>
        <p:nvSpPr>
          <p:cNvPr id="351" name="https://developer.android.com/guide/components/intents-filters?hl=zh-cn"/>
          <p:cNvSpPr txBox="1"/>
          <p:nvPr/>
        </p:nvSpPr>
        <p:spPr>
          <a:xfrm>
            <a:off x="520981" y="4573780"/>
            <a:ext cx="415282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https://developer.android.com/guide/components/intents-filters?hl=zh-cn</a:t>
            </a:r>
          </a:p>
        </p:txBody>
      </p:sp>
      <p:sp>
        <p:nvSpPr>
          <p:cNvPr id="352" name="Google Shape;118;p28"/>
          <p:cNvSpPr txBox="1"/>
          <p:nvPr/>
        </p:nvSpPr>
        <p:spPr>
          <a:xfrm>
            <a:off x="378725" y="902824"/>
            <a:ext cx="6948900" cy="158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</p:txBody>
      </p:sp>
      <p:pic>
        <p:nvPicPr>
          <p:cNvPr id="35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7889" y="976639"/>
            <a:ext cx="5317565" cy="143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5226" y="2568289"/>
            <a:ext cx="5302892" cy="1851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Google Shape;119;p28"/>
          <p:cNvSpPr txBox="1"/>
          <p:nvPr/>
        </p:nvSpPr>
        <p:spPr>
          <a:xfrm>
            <a:off x="518418" y="514932"/>
            <a:ext cx="4157950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Intent</a:t>
            </a:r>
          </a:p>
        </p:txBody>
      </p:sp>
      <p:sp>
        <p:nvSpPr>
          <p:cNvPr id="360" name="https://developer.android.com/guide/components/intents-filters?hl=zh-cn"/>
          <p:cNvSpPr txBox="1"/>
          <p:nvPr/>
        </p:nvSpPr>
        <p:spPr>
          <a:xfrm>
            <a:off x="520981" y="4542544"/>
            <a:ext cx="5772297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https://developer.android.com/guide/components/intents-filters?hl=zh-cn</a:t>
            </a:r>
          </a:p>
        </p:txBody>
      </p:sp>
      <p:sp>
        <p:nvSpPr>
          <p:cNvPr id="361" name="Google Shape;118;p28"/>
          <p:cNvSpPr txBox="1"/>
          <p:nvPr/>
        </p:nvSpPr>
        <p:spPr>
          <a:xfrm>
            <a:off x="378725" y="902824"/>
            <a:ext cx="6948900" cy="158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362" name="Google Shape;118;p28"/>
          <p:cNvSpPr txBox="1"/>
          <p:nvPr/>
        </p:nvSpPr>
        <p:spPr>
          <a:xfrm>
            <a:off x="378725" y="1156762"/>
            <a:ext cx="6948900" cy="264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ComponentName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Action 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Category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Data&amp;Type(MIME)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Extras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127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Google Shape;118;p28"/>
          <p:cNvSpPr txBox="1"/>
          <p:nvPr/>
        </p:nvSpPr>
        <p:spPr>
          <a:xfrm>
            <a:off x="489677" y="1383799"/>
            <a:ext cx="6948901" cy="3170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Activity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UI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RecyclerView</a:t>
            </a:r>
          </a:p>
        </p:txBody>
      </p:sp>
      <p:sp>
        <p:nvSpPr>
          <p:cNvPr id="224" name="Google Shape;119;p28"/>
          <p:cNvSpPr txBox="1"/>
          <p:nvPr/>
        </p:nvSpPr>
        <p:spPr>
          <a:xfrm>
            <a:off x="518418" y="514932"/>
            <a:ext cx="4894178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Core topics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6705" y="-1520144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Google Shape;119;p28"/>
          <p:cNvSpPr txBox="1"/>
          <p:nvPr/>
        </p:nvSpPr>
        <p:spPr>
          <a:xfrm>
            <a:off x="488300" y="514879"/>
            <a:ext cx="5262613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Intent startActivityForResult</a:t>
            </a:r>
          </a:p>
        </p:txBody>
      </p:sp>
      <p:sp>
        <p:nvSpPr>
          <p:cNvPr id="368" name="https://developer.android.com/training/basics/intents/result"/>
          <p:cNvSpPr txBox="1"/>
          <p:nvPr/>
        </p:nvSpPr>
        <p:spPr>
          <a:xfrm>
            <a:off x="509762" y="4710429"/>
            <a:ext cx="4680060" cy="295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https://developer.android.com/training/basics/intents/result</a:t>
            </a:r>
          </a:p>
        </p:txBody>
      </p:sp>
      <p:pic>
        <p:nvPicPr>
          <p:cNvPr id="36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997" y="1199635"/>
            <a:ext cx="5903577" cy="1071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5323" y="2479686"/>
            <a:ext cx="5902925" cy="2022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Google Shape;118;p28"/>
          <p:cNvSpPr txBox="1"/>
          <p:nvPr/>
        </p:nvSpPr>
        <p:spPr>
          <a:xfrm>
            <a:off x="360315" y="1196942"/>
            <a:ext cx="6948901" cy="1056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Extensible Markup Language</a:t>
            </a:r>
          </a:p>
        </p:txBody>
      </p:sp>
      <p:sp>
        <p:nvSpPr>
          <p:cNvPr id="376" name="Google Shape;119;p28"/>
          <p:cNvSpPr txBox="1"/>
          <p:nvPr/>
        </p:nvSpPr>
        <p:spPr>
          <a:xfrm>
            <a:off x="518418" y="514932"/>
            <a:ext cx="1947902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XML</a:t>
            </a:r>
          </a:p>
        </p:txBody>
      </p:sp>
      <p:pic>
        <p:nvPicPr>
          <p:cNvPr id="37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8465" y="1913022"/>
            <a:ext cx="4076245" cy="1626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Google Shape;118;p28"/>
          <p:cNvSpPr txBox="1"/>
          <p:nvPr/>
        </p:nvSpPr>
        <p:spPr>
          <a:xfrm>
            <a:off x="360315" y="1196942"/>
            <a:ext cx="6948901" cy="264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Layout files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Resource files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AndroidManifest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Exchange of data</a:t>
            </a:r>
          </a:p>
        </p:txBody>
      </p:sp>
      <p:sp>
        <p:nvSpPr>
          <p:cNvPr id="383" name="Google Shape;119;p28"/>
          <p:cNvSpPr txBox="1"/>
          <p:nvPr/>
        </p:nvSpPr>
        <p:spPr>
          <a:xfrm>
            <a:off x="518418" y="514932"/>
            <a:ext cx="2567818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XML in Android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364" y="101600"/>
            <a:ext cx="9248728" cy="5207032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Google Shape;118;p28"/>
          <p:cNvSpPr txBox="1"/>
          <p:nvPr/>
        </p:nvSpPr>
        <p:spPr>
          <a:xfrm>
            <a:off x="518425" y="1125074"/>
            <a:ext cx="6948900" cy="158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  <a:p>
            <a:pPr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389" name="Google Shape;119;p28"/>
          <p:cNvSpPr txBox="1"/>
          <p:nvPr/>
        </p:nvSpPr>
        <p:spPr>
          <a:xfrm>
            <a:off x="504045" y="608360"/>
            <a:ext cx="335946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Manifest</a:t>
            </a:r>
          </a:p>
        </p:txBody>
      </p:sp>
      <p:sp>
        <p:nvSpPr>
          <p:cNvPr id="390" name="The manifest file describes essential information about your app to the Android build tools, the Android operating system, and Google Play."/>
          <p:cNvSpPr txBox="1"/>
          <p:nvPr/>
        </p:nvSpPr>
        <p:spPr>
          <a:xfrm>
            <a:off x="432480" y="1139697"/>
            <a:ext cx="7484592" cy="652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lvl1pPr>
          </a:lstStyle>
          <a:p>
            <a:pPr/>
            <a:r>
              <a:t>The manifest file describes essential information about your app to the Android build tools, the Android operating system, and Google Play.</a:t>
            </a:r>
          </a:p>
        </p:txBody>
      </p:sp>
      <p:pic>
        <p:nvPicPr>
          <p:cNvPr id="39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3585" y="1823745"/>
            <a:ext cx="4867516" cy="3151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2364" y="101600"/>
            <a:ext cx="9248728" cy="5207032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Google Shape;118;p28"/>
          <p:cNvSpPr txBox="1"/>
          <p:nvPr/>
        </p:nvSpPr>
        <p:spPr>
          <a:xfrm>
            <a:off x="518425" y="1125074"/>
            <a:ext cx="6948900" cy="158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  <a:p>
            <a:pPr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397" name="Google Shape;119;p28"/>
          <p:cNvSpPr txBox="1"/>
          <p:nvPr/>
        </p:nvSpPr>
        <p:spPr>
          <a:xfrm>
            <a:off x="504045" y="608360"/>
            <a:ext cx="335946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Android Layout</a:t>
            </a:r>
          </a:p>
        </p:txBody>
      </p:sp>
      <p:sp>
        <p:nvSpPr>
          <p:cNvPr id="398" name="Using Android's XML vocabulary with a series of nested elements"/>
          <p:cNvSpPr txBox="1"/>
          <p:nvPr/>
        </p:nvSpPr>
        <p:spPr>
          <a:xfrm>
            <a:off x="432480" y="1279850"/>
            <a:ext cx="7484592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lvl1pPr>
          </a:lstStyle>
          <a:p>
            <a:pPr/>
            <a:r>
              <a:t>Using Android's XML vocabulary with a series of nested elements</a:t>
            </a:r>
          </a:p>
        </p:txBody>
      </p:sp>
      <p:pic>
        <p:nvPicPr>
          <p:cNvPr id="39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543" y="1867174"/>
            <a:ext cx="5533700" cy="2564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Google Shape;119;p28"/>
          <p:cNvSpPr txBox="1"/>
          <p:nvPr/>
        </p:nvSpPr>
        <p:spPr>
          <a:xfrm>
            <a:off x="518418" y="485268"/>
            <a:ext cx="4123222" cy="94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Tasks and Back Stack</a:t>
            </a:r>
          </a:p>
        </p:txBody>
      </p:sp>
      <p:pic>
        <p:nvPicPr>
          <p:cNvPr id="40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9502" y="1552013"/>
            <a:ext cx="5963032" cy="2039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Google Shape;119;p28"/>
          <p:cNvSpPr txBox="1"/>
          <p:nvPr/>
        </p:nvSpPr>
        <p:spPr>
          <a:xfrm>
            <a:off x="518418" y="485268"/>
            <a:ext cx="4123222" cy="94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Launch Mode</a:t>
            </a:r>
          </a:p>
        </p:txBody>
      </p:sp>
      <p:sp>
        <p:nvSpPr>
          <p:cNvPr id="411" name="Standard…"/>
          <p:cNvSpPr txBox="1"/>
          <p:nvPr/>
        </p:nvSpPr>
        <p:spPr>
          <a:xfrm>
            <a:off x="438537" y="1560593"/>
            <a:ext cx="2560847" cy="202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Standard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SingleTop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SingleTask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SingleInstance</a:t>
            </a:r>
          </a:p>
        </p:txBody>
      </p:sp>
      <p:pic>
        <p:nvPicPr>
          <p:cNvPr id="41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7594" y="1774252"/>
            <a:ext cx="1858247" cy="1594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44152" y="1465377"/>
            <a:ext cx="4005710" cy="2212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104;p26" descr="Google Shape;104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-88900"/>
            <a:ext cx="9135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Google Shape;105;p26"/>
          <p:cNvSpPr txBox="1"/>
          <p:nvPr/>
        </p:nvSpPr>
        <p:spPr>
          <a:xfrm>
            <a:off x="601404" y="1823544"/>
            <a:ext cx="4213647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UI</a:t>
            </a:r>
          </a:p>
        </p:txBody>
      </p:sp>
      <p:sp>
        <p:nvSpPr>
          <p:cNvPr id="417" name="文本"/>
          <p:cNvSpPr txBox="1"/>
          <p:nvPr/>
        </p:nvSpPr>
        <p:spPr>
          <a:xfrm>
            <a:off x="508269" y="3912078"/>
            <a:ext cx="14224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>
                    <a:alpha val="0"/>
                  </a:srgbClr>
                </a:solidFill>
                <a:uFillTx/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 </a:t>
            </a:r>
          </a:p>
        </p:txBody>
      </p:sp>
      <p:sp>
        <p:nvSpPr>
          <p:cNvPr id="418" name="https://developer.android.com/guide/topics/ui/overview.html?hl=zh-cn"/>
          <p:cNvSpPr txBox="1"/>
          <p:nvPr/>
        </p:nvSpPr>
        <p:spPr>
          <a:xfrm>
            <a:off x="534765" y="3735378"/>
            <a:ext cx="552513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https://developer.android.com/guide/topics/ui/overview.html?hl=zh-cn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Google Shape;118;p28"/>
          <p:cNvSpPr txBox="1"/>
          <p:nvPr/>
        </p:nvSpPr>
        <p:spPr>
          <a:xfrm>
            <a:off x="439502" y="1440888"/>
            <a:ext cx="6948900" cy="2642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UI knowledge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Widely used View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Attribute</a:t>
            </a:r>
          </a:p>
        </p:txBody>
      </p:sp>
      <p:sp>
        <p:nvSpPr>
          <p:cNvPr id="424" name="Google Shape;119;p28"/>
          <p:cNvSpPr txBox="1"/>
          <p:nvPr/>
        </p:nvSpPr>
        <p:spPr>
          <a:xfrm>
            <a:off x="518418" y="514932"/>
            <a:ext cx="1947902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Google Shape;119;p28"/>
          <p:cNvSpPr txBox="1"/>
          <p:nvPr/>
        </p:nvSpPr>
        <p:spPr>
          <a:xfrm>
            <a:off x="477467" y="519387"/>
            <a:ext cx="3268428" cy="94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UI knowledge</a:t>
            </a:r>
          </a:p>
        </p:txBody>
      </p:sp>
      <p:pic>
        <p:nvPicPr>
          <p:cNvPr id="430" name="dpi.png" descr="dpi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79436" y="1384677"/>
            <a:ext cx="3058532" cy="2511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1.png" descr="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89669" y="3413780"/>
            <a:ext cx="1749961" cy="82141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creen size（6in）…"/>
          <p:cNvSpPr txBox="1"/>
          <p:nvPr/>
        </p:nvSpPr>
        <p:spPr>
          <a:xfrm>
            <a:off x="403515" y="1254645"/>
            <a:ext cx="4661555" cy="3299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screen size（6in）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px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resolution (1920*1080)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pixel densities, dpi（160dpi）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chemeClr val="accent1"/>
                </a:solidFill>
              </a:defRPr>
            </a:pPr>
            <a:r>
              <a:t>dp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chemeClr val="accent1"/>
                </a:solidFill>
              </a:defRPr>
            </a:pPr>
            <a:r>
              <a:t>sp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104;p26" descr="Google Shape;104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-88900"/>
            <a:ext cx="9135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Google Shape;105;p26"/>
          <p:cNvSpPr txBox="1"/>
          <p:nvPr/>
        </p:nvSpPr>
        <p:spPr>
          <a:xfrm>
            <a:off x="601404" y="1823544"/>
            <a:ext cx="4213647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Activity</a:t>
            </a:r>
          </a:p>
        </p:txBody>
      </p:sp>
      <p:sp>
        <p:nvSpPr>
          <p:cNvPr id="230" name="https://developer.android.google.cn/guide/components/activities/"/>
          <p:cNvSpPr txBox="1"/>
          <p:nvPr/>
        </p:nvSpPr>
        <p:spPr>
          <a:xfrm>
            <a:off x="535039" y="3726117"/>
            <a:ext cx="564270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https://developer.android.google.cn/guide/components/activities/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Google Shape;119;p28"/>
          <p:cNvSpPr txBox="1"/>
          <p:nvPr/>
        </p:nvSpPr>
        <p:spPr>
          <a:xfrm>
            <a:off x="518418" y="514932"/>
            <a:ext cx="3268429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px vs dp</a:t>
            </a:r>
          </a:p>
        </p:txBody>
      </p:sp>
      <p:pic>
        <p:nvPicPr>
          <p:cNvPr id="43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24" y="1067159"/>
            <a:ext cx="7079691" cy="1682878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px"/>
          <p:cNvSpPr txBox="1"/>
          <p:nvPr/>
        </p:nvSpPr>
        <p:spPr>
          <a:xfrm>
            <a:off x="7901737" y="1705299"/>
            <a:ext cx="34557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3A5BAE"/>
                </a:solidFill>
              </a:defRPr>
            </a:lvl1pPr>
          </a:lstStyle>
          <a:p>
            <a:pPr/>
            <a:r>
              <a:t>px</a:t>
            </a:r>
          </a:p>
        </p:txBody>
      </p:sp>
      <p:grpSp>
        <p:nvGrpSpPr>
          <p:cNvPr id="442" name="成组"/>
          <p:cNvGrpSpPr/>
          <p:nvPr/>
        </p:nvGrpSpPr>
        <p:grpSpPr>
          <a:xfrm>
            <a:off x="457224" y="2904704"/>
            <a:ext cx="7809177" cy="1566818"/>
            <a:chOff x="0" y="0"/>
            <a:chExt cx="7809175" cy="1566816"/>
          </a:xfrm>
        </p:grpSpPr>
        <p:pic>
          <p:nvPicPr>
            <p:cNvPr id="440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079690" cy="1566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1" name="dp"/>
            <p:cNvSpPr txBox="1"/>
            <p:nvPr/>
          </p:nvSpPr>
          <p:spPr>
            <a:xfrm>
              <a:off x="7450763" y="536543"/>
              <a:ext cx="358413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800">
                  <a:solidFill>
                    <a:srgbClr val="3A5BAE"/>
                  </a:solidFill>
                </a:defRPr>
              </a:lvl1pPr>
            </a:lstStyle>
            <a:p>
              <a:pPr/>
              <a:r>
                <a:t>dp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Google Shape;119;p28"/>
          <p:cNvSpPr txBox="1"/>
          <p:nvPr/>
        </p:nvSpPr>
        <p:spPr>
          <a:xfrm>
            <a:off x="518418" y="514932"/>
            <a:ext cx="3268429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Dpi</a:t>
            </a:r>
          </a:p>
        </p:txBody>
      </p:sp>
      <p:pic>
        <p:nvPicPr>
          <p:cNvPr id="448" name="dpi.png" descr="dpi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79436" y="1384677"/>
            <a:ext cx="3058532" cy="2511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1.png" descr="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89669" y="3413780"/>
            <a:ext cx="1749961" cy="821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7507" y="2132954"/>
            <a:ext cx="3138678" cy="1014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Google Shape;119;p28"/>
          <p:cNvSpPr txBox="1"/>
          <p:nvPr/>
        </p:nvSpPr>
        <p:spPr>
          <a:xfrm>
            <a:off x="518418" y="514932"/>
            <a:ext cx="1007040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dp sp</a:t>
            </a:r>
          </a:p>
        </p:txBody>
      </p:sp>
      <p:pic>
        <p:nvPicPr>
          <p:cNvPr id="456" name="dpi.png" descr="dpi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0190" y="1408307"/>
            <a:ext cx="3058532" cy="2511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1.png" descr="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56793" y="3413780"/>
            <a:ext cx="1749961" cy="82141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an abstract unit that is based on the physical density of the screen."/>
          <p:cNvSpPr txBox="1"/>
          <p:nvPr/>
        </p:nvSpPr>
        <p:spPr>
          <a:xfrm>
            <a:off x="360698" y="1432123"/>
            <a:ext cx="5220558" cy="965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an abstract unit that is based on the physical density of the screen.</a:t>
            </a:r>
          </a:p>
        </p:txBody>
      </p:sp>
      <p:sp>
        <p:nvSpPr>
          <p:cNvPr id="459" name="like the dp unit, but it is also scaled by the user's font size preference."/>
          <p:cNvSpPr txBox="1"/>
          <p:nvPr/>
        </p:nvSpPr>
        <p:spPr>
          <a:xfrm>
            <a:off x="391999" y="2917238"/>
            <a:ext cx="5444395" cy="965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like the dp unit, but it is also scaled by the user's font size preference.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-1"/>
            <a:ext cx="9135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Google Shape;119;p28"/>
          <p:cNvSpPr txBox="1"/>
          <p:nvPr/>
        </p:nvSpPr>
        <p:spPr>
          <a:xfrm>
            <a:off x="518418" y="514932"/>
            <a:ext cx="3099837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View and ViewGroup</a:t>
            </a:r>
          </a:p>
        </p:txBody>
      </p:sp>
      <p:pic>
        <p:nvPicPr>
          <p:cNvPr id="46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7464" y="1364156"/>
            <a:ext cx="2329227" cy="2814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79495" y="1364156"/>
            <a:ext cx="2358833" cy="2814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31132" y="1364156"/>
            <a:ext cx="2239707" cy="2814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0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Google Shape;119;p28"/>
          <p:cNvSpPr txBox="1"/>
          <p:nvPr/>
        </p:nvSpPr>
        <p:spPr>
          <a:xfrm>
            <a:off x="518418" y="514932"/>
            <a:ext cx="3099837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View and ViewGroup</a:t>
            </a:r>
          </a:p>
        </p:txBody>
      </p:sp>
      <p:pic>
        <p:nvPicPr>
          <p:cNvPr id="473" name="layoutparams.png" descr="layoutparam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6196" y="1084381"/>
            <a:ext cx="6369906" cy="297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Google Shape;118;p28"/>
          <p:cNvSpPr txBox="1"/>
          <p:nvPr/>
        </p:nvSpPr>
        <p:spPr>
          <a:xfrm>
            <a:off x="518425" y="1242872"/>
            <a:ext cx="6948900" cy="243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ViewGroup (plate  : )</a:t>
            </a:r>
          </a:p>
          <a:p>
            <a:pPr>
              <a:defRPr sz="1800">
                <a:solidFill>
                  <a:srgbClr val="3A5BAE"/>
                </a:solidFill>
              </a:defRPr>
            </a:pPr>
            <a:r>
              <a:rPr>
                <a:solidFill>
                  <a:schemeClr val="accent1"/>
                </a:solidFill>
              </a:rPr>
              <a:t>LinearLayout、RelativeLayout、</a:t>
            </a:r>
            <a:r>
              <a:t>FrameLayout、ViewPager、Toast</a:t>
            </a:r>
          </a:p>
          <a:p>
            <a:pPr>
              <a:defRPr sz="18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View (dish : )</a:t>
            </a:r>
          </a:p>
          <a:p>
            <a:pPr>
              <a:defRPr sz="1800">
                <a:solidFill>
                  <a:srgbClr val="3A5BAE"/>
                </a:solidFill>
              </a:defRPr>
            </a:pPr>
            <a:r>
              <a:rPr>
                <a:solidFill>
                  <a:schemeClr val="accent1"/>
                </a:solidFill>
              </a:rPr>
              <a:t>TextView、ImageView、Button、</a:t>
            </a:r>
            <a:r>
              <a:t>ProgressBar、ScrollView、Toast</a:t>
            </a:r>
          </a:p>
        </p:txBody>
      </p:sp>
      <p:sp>
        <p:nvSpPr>
          <p:cNvPr id="479" name="Google Shape;119;p28"/>
          <p:cNvSpPr txBox="1"/>
          <p:nvPr/>
        </p:nvSpPr>
        <p:spPr>
          <a:xfrm>
            <a:off x="518418" y="514932"/>
            <a:ext cx="3268429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Widely used View</a:t>
            </a:r>
          </a:p>
        </p:txBody>
      </p:sp>
      <p:sp>
        <p:nvSpPr>
          <p:cNvPr id="480" name="http://hukai.me/android-training-course-in-chinese/basics/firstapp/building-ui.html"/>
          <p:cNvSpPr txBox="1"/>
          <p:nvPr/>
        </p:nvSpPr>
        <p:spPr>
          <a:xfrm>
            <a:off x="614912" y="4173831"/>
            <a:ext cx="644877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http://hukai.me/android-training-course-in-chinese/basics/firstapp/building-ui.html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0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Google Shape;119;p28"/>
          <p:cNvSpPr txBox="1"/>
          <p:nvPr/>
        </p:nvSpPr>
        <p:spPr>
          <a:xfrm>
            <a:off x="518418" y="514932"/>
            <a:ext cx="3099837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View and ViewGroup</a:t>
            </a:r>
          </a:p>
        </p:txBody>
      </p:sp>
      <p:sp>
        <p:nvSpPr>
          <p:cNvPr id="486" name="Attribute…"/>
          <p:cNvSpPr txBox="1"/>
          <p:nvPr/>
        </p:nvSpPr>
        <p:spPr>
          <a:xfrm>
            <a:off x="485105" y="2089008"/>
            <a:ext cx="2526616" cy="965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chemeClr val="accent1"/>
                </a:solidFill>
              </a:defRPr>
            </a:pPr>
            <a:r>
              <a:t>Attribute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LayoutParams</a:t>
            </a:r>
          </a:p>
        </p:txBody>
      </p:sp>
      <p:pic>
        <p:nvPicPr>
          <p:cNvPr id="48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17626" y="1289658"/>
            <a:ext cx="5533701" cy="2564184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线条"/>
          <p:cNvSpPr/>
          <p:nvPr/>
        </p:nvSpPr>
        <p:spPr>
          <a:xfrm>
            <a:off x="2363770" y="2279468"/>
            <a:ext cx="216421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489" name="线条"/>
          <p:cNvSpPr/>
          <p:nvPr/>
        </p:nvSpPr>
        <p:spPr>
          <a:xfrm>
            <a:off x="2363769" y="2330796"/>
            <a:ext cx="2010294" cy="4648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490" name="线条"/>
          <p:cNvSpPr/>
          <p:nvPr/>
        </p:nvSpPr>
        <p:spPr>
          <a:xfrm flipV="1">
            <a:off x="2971105" y="2497337"/>
            <a:ext cx="1454589" cy="359337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491" name="线条"/>
          <p:cNvSpPr/>
          <p:nvPr/>
        </p:nvSpPr>
        <p:spPr>
          <a:xfrm>
            <a:off x="2956417" y="2887373"/>
            <a:ext cx="1343290" cy="463025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0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Google Shape;119;p28"/>
          <p:cNvSpPr txBox="1"/>
          <p:nvPr/>
        </p:nvSpPr>
        <p:spPr>
          <a:xfrm>
            <a:off x="518418" y="514932"/>
            <a:ext cx="3099837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Attribute</a:t>
            </a:r>
          </a:p>
        </p:txBody>
      </p:sp>
      <p:sp>
        <p:nvSpPr>
          <p:cNvPr id="497" name="id…"/>
          <p:cNvSpPr txBox="1"/>
          <p:nvPr/>
        </p:nvSpPr>
        <p:spPr>
          <a:xfrm>
            <a:off x="432188" y="1231758"/>
            <a:ext cx="2238932" cy="307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id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text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textSize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padding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background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src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0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Google Shape;119;p28"/>
          <p:cNvSpPr txBox="1"/>
          <p:nvPr/>
        </p:nvSpPr>
        <p:spPr>
          <a:xfrm>
            <a:off x="518418" y="514932"/>
            <a:ext cx="3099837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LayoutParams</a:t>
            </a:r>
          </a:p>
        </p:txBody>
      </p:sp>
      <p:sp>
        <p:nvSpPr>
          <p:cNvPr id="503" name="layout_width…"/>
          <p:cNvSpPr txBox="1"/>
          <p:nvPr/>
        </p:nvSpPr>
        <p:spPr>
          <a:xfrm>
            <a:off x="432188" y="1296387"/>
            <a:ext cx="3831839" cy="307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layout_width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layout_height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layout_margin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layout_gravity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layout_weight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layout_center_in_parent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0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Google Shape;119;p28"/>
          <p:cNvSpPr txBox="1"/>
          <p:nvPr/>
        </p:nvSpPr>
        <p:spPr>
          <a:xfrm>
            <a:off x="518418" y="514932"/>
            <a:ext cx="3099837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LinearLayout</a:t>
            </a:r>
          </a:p>
        </p:txBody>
      </p:sp>
      <p:sp>
        <p:nvSpPr>
          <p:cNvPr id="509" name="orientation…"/>
          <p:cNvSpPr txBox="1"/>
          <p:nvPr/>
        </p:nvSpPr>
        <p:spPr>
          <a:xfrm>
            <a:off x="525896" y="2089008"/>
            <a:ext cx="2425264" cy="965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orientation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layout_weight</a:t>
            </a:r>
          </a:p>
        </p:txBody>
      </p:sp>
      <p:pic>
        <p:nvPicPr>
          <p:cNvPr id="51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92001" y="1323635"/>
            <a:ext cx="3400038" cy="2496230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https://developer.android.com/guide/topics/ui/layout/linear?hl=zh-CN"/>
          <p:cNvSpPr txBox="1"/>
          <p:nvPr/>
        </p:nvSpPr>
        <p:spPr>
          <a:xfrm>
            <a:off x="549491" y="4157157"/>
            <a:ext cx="5073164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4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Times"/>
                <a:ea typeface="Times"/>
                <a:cs typeface="Times"/>
                <a:sym typeface="Times"/>
                <a:hlinkClick r:id="rId5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>
                    <a:alpha val="0"/>
                  </a:srgbClr>
                </a:solidFill>
                <a:uFillTx/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https://developer.android.com/guide/topics/ui/layout/linear?hl=zh-CN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127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Google Shape;118;p28"/>
          <p:cNvSpPr txBox="1"/>
          <p:nvPr/>
        </p:nvSpPr>
        <p:spPr>
          <a:xfrm>
            <a:off x="381349" y="1089547"/>
            <a:ext cx="3715999" cy="317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What is Activity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Start an Activity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Activity Lifecycle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Manifest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Intent and Intent-Filter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chemeClr val="accent3">
                    <a:lumOff val="22941"/>
                  </a:schemeClr>
                </a:solidFill>
              </a:defRPr>
            </a:pPr>
            <a:r>
              <a:t>Launch Mode</a:t>
            </a:r>
          </a:p>
        </p:txBody>
      </p:sp>
      <p:sp>
        <p:nvSpPr>
          <p:cNvPr id="236" name="Google Shape;119;p28"/>
          <p:cNvSpPr txBox="1"/>
          <p:nvPr/>
        </p:nvSpPr>
        <p:spPr>
          <a:xfrm>
            <a:off x="518418" y="506828"/>
            <a:ext cx="1740131" cy="94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0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Google Shape;119;p28"/>
          <p:cNvSpPr txBox="1"/>
          <p:nvPr/>
        </p:nvSpPr>
        <p:spPr>
          <a:xfrm>
            <a:off x="518418" y="514932"/>
            <a:ext cx="3099837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RelativeLayout</a:t>
            </a:r>
          </a:p>
        </p:txBody>
      </p:sp>
      <p:sp>
        <p:nvSpPr>
          <p:cNvPr id="517" name="android:layout_alignParentTop…"/>
          <p:cNvSpPr txBox="1"/>
          <p:nvPr/>
        </p:nvSpPr>
        <p:spPr>
          <a:xfrm>
            <a:off x="372577" y="1560594"/>
            <a:ext cx="4763801" cy="20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android:layout_alignParentTop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android:layout_centerVertical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android:layout_below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android:layout_toRightOf</a:t>
            </a:r>
          </a:p>
        </p:txBody>
      </p:sp>
      <p:sp>
        <p:nvSpPr>
          <p:cNvPr id="518" name="https://developer.android.com/guide/topics/ui/layout/relative"/>
          <p:cNvSpPr txBox="1"/>
          <p:nvPr/>
        </p:nvSpPr>
        <p:spPr>
          <a:xfrm>
            <a:off x="549491" y="4157157"/>
            <a:ext cx="4409974" cy="324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000"/>
              </a:lnSpc>
              <a:defRPr sz="14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latin typeface="Times"/>
                <a:ea typeface="Times"/>
                <a:cs typeface="Times"/>
                <a:sym typeface="Times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>
                    <a:alpha val="0"/>
                  </a:srgbClr>
                </a:solidFill>
                <a:uFillTx/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https://developer.android.com/guide/topics/ui/layout/relative</a:t>
            </a:r>
          </a:p>
        </p:txBody>
      </p:sp>
      <p:pic>
        <p:nvPicPr>
          <p:cNvPr id="51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54222" y="1337294"/>
            <a:ext cx="3351892" cy="2468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Google Shape;119;p28"/>
          <p:cNvSpPr txBox="1"/>
          <p:nvPr/>
        </p:nvSpPr>
        <p:spPr>
          <a:xfrm>
            <a:off x="518418" y="514932"/>
            <a:ext cx="4549715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Layout</a:t>
            </a:r>
          </a:p>
        </p:txBody>
      </p:sp>
      <p:pic>
        <p:nvPicPr>
          <p:cNvPr id="52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2303" y="2326418"/>
            <a:ext cx="52578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LinearLayout？…"/>
          <p:cNvSpPr txBox="1"/>
          <p:nvPr/>
        </p:nvSpPr>
        <p:spPr>
          <a:xfrm>
            <a:off x="419413" y="1478551"/>
            <a:ext cx="2831863" cy="266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LinearLayout？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RelativeLayout?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Above all?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Google Shape;119;p28"/>
          <p:cNvSpPr txBox="1"/>
          <p:nvPr/>
        </p:nvSpPr>
        <p:spPr>
          <a:xfrm>
            <a:off x="518418" y="514932"/>
            <a:ext cx="4549715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Layout Editor</a:t>
            </a:r>
          </a:p>
        </p:txBody>
      </p:sp>
      <p:pic>
        <p:nvPicPr>
          <p:cNvPr id="53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677" y="1323431"/>
            <a:ext cx="3986642" cy="286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5139" y="1323431"/>
            <a:ext cx="4033431" cy="2864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Google Shape;118;p28"/>
          <p:cNvSpPr txBox="1"/>
          <p:nvPr/>
        </p:nvSpPr>
        <p:spPr>
          <a:xfrm>
            <a:off x="405203" y="2254537"/>
            <a:ext cx="5355392" cy="158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Talk is cheap, show me the code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535" name="Google Shape;119;p28"/>
          <p:cNvSpPr txBox="1"/>
          <p:nvPr/>
        </p:nvSpPr>
        <p:spPr>
          <a:xfrm>
            <a:off x="518418" y="514932"/>
            <a:ext cx="4549715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Widely used View</a:t>
            </a:r>
          </a:p>
        </p:txBody>
      </p:sp>
      <p:pic>
        <p:nvPicPr>
          <p:cNvPr id="53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5524" y="1289050"/>
            <a:ext cx="3035301" cy="256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104;p26" descr="Google Shape;104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" y="-88900"/>
            <a:ext cx="9135882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Google Shape;105;p26"/>
          <p:cNvSpPr txBox="1"/>
          <p:nvPr/>
        </p:nvSpPr>
        <p:spPr>
          <a:xfrm>
            <a:off x="601404" y="1823544"/>
            <a:ext cx="4213647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lvl="1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RecyclerView</a:t>
            </a:r>
          </a:p>
        </p:txBody>
      </p:sp>
      <p:sp>
        <p:nvSpPr>
          <p:cNvPr id="540" name="https://developer.android.com/guide/topics/ui/layout/recyclerview"/>
          <p:cNvSpPr txBox="1"/>
          <p:nvPr/>
        </p:nvSpPr>
        <p:spPr>
          <a:xfrm>
            <a:off x="566415" y="3860322"/>
            <a:ext cx="517413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/>
            <a:r>
              <a:t>https://developer.android.com/guide/topics/ui/layout/recyclerview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Google Shape;119;p28"/>
          <p:cNvSpPr txBox="1"/>
          <p:nvPr/>
        </p:nvSpPr>
        <p:spPr>
          <a:xfrm>
            <a:off x="518418" y="514932"/>
            <a:ext cx="4549715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RecyclerView</a:t>
            </a:r>
          </a:p>
        </p:txBody>
      </p:sp>
      <p:sp>
        <p:nvSpPr>
          <p:cNvPr id="546" name="ViewGroup to display large set of data…"/>
          <p:cNvSpPr txBox="1"/>
          <p:nvPr/>
        </p:nvSpPr>
        <p:spPr>
          <a:xfrm>
            <a:off x="439340" y="1445318"/>
            <a:ext cx="6982084" cy="307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ViewGroup to display large set of data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For each item in large dataset, it display a view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Efficient way to implements Scrollable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Google Shape;119;p28"/>
          <p:cNvSpPr txBox="1"/>
          <p:nvPr/>
        </p:nvSpPr>
        <p:spPr>
          <a:xfrm>
            <a:off x="518418" y="514932"/>
            <a:ext cx="4549715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RecyclerView</a:t>
            </a:r>
          </a:p>
        </p:txBody>
      </p:sp>
      <p:pic>
        <p:nvPicPr>
          <p:cNvPr id="552" name="热搜榜.mp4" descr="热搜榜.mp4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47613" y="1014022"/>
            <a:ext cx="1719412" cy="3578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瀑布流.mp4" descr="瀑布流.mp4"/>
          <p:cNvPicPr>
            <a:picLocks noChangeAspect="0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5028158" y="1014023"/>
            <a:ext cx="1719413" cy="3578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九宫格.mp4" descr="九宫格.mp4"/>
          <p:cNvPicPr>
            <a:picLocks noChangeAspect="0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2837886" y="1014022"/>
            <a:ext cx="1719412" cy="3578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1999" fill="hold"/>
                                        <p:tgtEl>
                                          <p:spTgt spid="5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770999" fill="hold"/>
                                        <p:tgtEl>
                                          <p:spTgt spid="5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573999" fill="hold"/>
                                        <p:tgtEl>
                                          <p:spTgt spid="5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554"/>
                </p:tgtEl>
              </p:cMediaNode>
            </p:video>
            <p:video fullScrn="0">
              <p:cMediaNode mute="0" showWhenStopped="1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553"/>
                </p:tgtEl>
              </p:cMediaNode>
            </p:video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55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59" name="Google Shape;118;p28"/>
          <p:cNvSpPr txBox="1"/>
          <p:nvPr/>
        </p:nvSpPr>
        <p:spPr>
          <a:xfrm>
            <a:off x="347184" y="1406125"/>
            <a:ext cx="6948900" cy="2642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RecyclerView vs ScrollView+LinearLayout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RecyclerView vs ListView</a:t>
            </a:r>
          </a:p>
        </p:txBody>
      </p:sp>
      <p:sp>
        <p:nvSpPr>
          <p:cNvPr id="560" name="Google Shape;119;p28"/>
          <p:cNvSpPr txBox="1"/>
          <p:nvPr/>
        </p:nvSpPr>
        <p:spPr>
          <a:xfrm>
            <a:off x="518418" y="514932"/>
            <a:ext cx="4549715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Why RecyclerView</a:t>
            </a:r>
          </a:p>
        </p:txBody>
      </p:sp>
      <p:sp>
        <p:nvSpPr>
          <p:cNvPr id="561" name="performance"/>
          <p:cNvSpPr txBox="1"/>
          <p:nvPr/>
        </p:nvSpPr>
        <p:spPr>
          <a:xfrm>
            <a:off x="2168576" y="2150150"/>
            <a:ext cx="1815218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performance</a:t>
            </a:r>
          </a:p>
        </p:txBody>
      </p:sp>
      <p:sp>
        <p:nvSpPr>
          <p:cNvPr id="562" name="more powerful"/>
          <p:cNvSpPr txBox="1"/>
          <p:nvPr/>
        </p:nvSpPr>
        <p:spPr>
          <a:xfrm>
            <a:off x="2058517" y="3824878"/>
            <a:ext cx="2035335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more powerful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1" grpId="1"/>
      <p:bldP build="whole" bldLvl="1" animBg="1" rev="0" advAuto="0" spid="562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oogle Shape;119;p28"/>
          <p:cNvSpPr txBox="1"/>
          <p:nvPr/>
        </p:nvSpPr>
        <p:spPr>
          <a:xfrm>
            <a:off x="436646" y="523109"/>
            <a:ext cx="2229554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Performance </a:t>
            </a:r>
          </a:p>
        </p:txBody>
      </p:sp>
      <p:sp>
        <p:nvSpPr>
          <p:cNvPr id="568" name="Cache and reuse"/>
          <p:cNvSpPr txBox="1"/>
          <p:nvPr/>
        </p:nvSpPr>
        <p:spPr>
          <a:xfrm>
            <a:off x="404267" y="2353215"/>
            <a:ext cx="288276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lvl1pPr>
          </a:lstStyle>
          <a:p>
            <a:pPr/>
            <a:r>
              <a:t>Cache and reuse</a:t>
            </a:r>
          </a:p>
        </p:txBody>
      </p:sp>
      <p:pic>
        <p:nvPicPr>
          <p:cNvPr id="56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8785" y="961585"/>
            <a:ext cx="4680796" cy="3220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127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Google Shape;119;p28"/>
          <p:cNvSpPr txBox="1"/>
          <p:nvPr/>
        </p:nvSpPr>
        <p:spPr>
          <a:xfrm>
            <a:off x="518418" y="514932"/>
            <a:ext cx="472550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More powerful</a:t>
            </a:r>
          </a:p>
        </p:txBody>
      </p:sp>
      <p:pic>
        <p:nvPicPr>
          <p:cNvPr id="575" name="1.gif" descr="1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3572" y="713584"/>
            <a:ext cx="1966454" cy="3519835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LayoutManager…"/>
          <p:cNvSpPr txBox="1"/>
          <p:nvPr/>
        </p:nvSpPr>
        <p:spPr>
          <a:xfrm>
            <a:off x="406802" y="1309087"/>
            <a:ext cx="2764146" cy="4664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LayoutManager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Item animation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Item decoration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Data diff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SnapHelper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Google Shape;118;p28"/>
          <p:cNvSpPr txBox="1"/>
          <p:nvPr/>
        </p:nvSpPr>
        <p:spPr>
          <a:xfrm>
            <a:off x="403436" y="1471468"/>
            <a:ext cx="8337128" cy="2642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One of Components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Render UI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Interact with the user</a:t>
            </a:r>
          </a:p>
        </p:txBody>
      </p:sp>
      <p:sp>
        <p:nvSpPr>
          <p:cNvPr id="242" name="Google Shape;119;p28"/>
          <p:cNvSpPr txBox="1"/>
          <p:nvPr/>
        </p:nvSpPr>
        <p:spPr>
          <a:xfrm>
            <a:off x="518418" y="506828"/>
            <a:ext cx="3148507" cy="94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is 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127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Google Shape;119;p28"/>
          <p:cNvSpPr txBox="1"/>
          <p:nvPr/>
        </p:nvSpPr>
        <p:spPr>
          <a:xfrm>
            <a:off x="518418" y="514932"/>
            <a:ext cx="472550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RecyclerView</a:t>
            </a:r>
          </a:p>
        </p:txBody>
      </p:sp>
      <p:pic>
        <p:nvPicPr>
          <p:cNvPr id="58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946" y="780941"/>
            <a:ext cx="7314481" cy="3885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127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Google Shape;119;p28"/>
          <p:cNvSpPr txBox="1"/>
          <p:nvPr/>
        </p:nvSpPr>
        <p:spPr>
          <a:xfrm>
            <a:off x="518418" y="514932"/>
            <a:ext cx="472550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RecyclerView</a:t>
            </a:r>
          </a:p>
        </p:txBody>
      </p:sp>
      <p:pic>
        <p:nvPicPr>
          <p:cNvPr id="58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6971" y="1097946"/>
            <a:ext cx="6783377" cy="3391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127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Google Shape;119;p28"/>
          <p:cNvSpPr txBox="1"/>
          <p:nvPr/>
        </p:nvSpPr>
        <p:spPr>
          <a:xfrm>
            <a:off x="518418" y="514932"/>
            <a:ext cx="472550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LayoutManager</a:t>
            </a:r>
          </a:p>
        </p:txBody>
      </p:sp>
      <p:sp>
        <p:nvSpPr>
          <p:cNvPr id="594" name="LinearLayoutManager…"/>
          <p:cNvSpPr txBox="1"/>
          <p:nvPr/>
        </p:nvSpPr>
        <p:spPr>
          <a:xfrm>
            <a:off x="417185" y="1541168"/>
            <a:ext cx="4661853" cy="2550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LinearLayoutManager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GridLayoutManager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StaggeredGridLayoutManager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127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Google Shape;119;p28"/>
          <p:cNvSpPr txBox="1"/>
          <p:nvPr/>
        </p:nvSpPr>
        <p:spPr>
          <a:xfrm>
            <a:off x="518418" y="514932"/>
            <a:ext cx="472550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Adapter</a:t>
            </a:r>
          </a:p>
        </p:txBody>
      </p:sp>
      <p:sp>
        <p:nvSpPr>
          <p:cNvPr id="600" name="onCreateViewHolder…"/>
          <p:cNvSpPr txBox="1"/>
          <p:nvPr/>
        </p:nvSpPr>
        <p:spPr>
          <a:xfrm>
            <a:off x="417185" y="1541168"/>
            <a:ext cx="3452923" cy="20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chemeClr val="accent1"/>
                </a:solidFill>
              </a:defRPr>
            </a:pPr>
            <a:r>
              <a:t>onCreateViewHolder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chemeClr val="accent1"/>
                </a:solidFill>
              </a:defRPr>
            </a:pPr>
            <a:r>
              <a:t>onBindViewHolder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chemeClr val="accent1"/>
                </a:solidFill>
              </a:defRPr>
            </a:pPr>
            <a:r>
              <a:t>getItemCount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getItemViewType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127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Google Shape;119;p28"/>
          <p:cNvSpPr txBox="1"/>
          <p:nvPr/>
        </p:nvSpPr>
        <p:spPr>
          <a:xfrm>
            <a:off x="518418" y="514932"/>
            <a:ext cx="472550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ViewHolder</a:t>
            </a:r>
          </a:p>
        </p:txBody>
      </p:sp>
      <p:sp>
        <p:nvSpPr>
          <p:cNvPr id="606" name="create layout…"/>
          <p:cNvSpPr txBox="1"/>
          <p:nvPr/>
        </p:nvSpPr>
        <p:spPr>
          <a:xfrm>
            <a:off x="427768" y="1615251"/>
            <a:ext cx="2391183" cy="1493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create layout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bind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Google Shape;118;p28"/>
          <p:cNvSpPr txBox="1"/>
          <p:nvPr/>
        </p:nvSpPr>
        <p:spPr>
          <a:xfrm>
            <a:off x="387824" y="1060684"/>
            <a:ext cx="8142173" cy="4755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Add the support library to gradle build file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Add recycle-view in xml and Initialize it inside the Activity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Specify the LayoutManager type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Create Adapter and ViewHolder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Set an adapter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Set and notifyDataSetChanged 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612" name="Google Shape;119;p28"/>
          <p:cNvSpPr txBox="1"/>
          <p:nvPr/>
        </p:nvSpPr>
        <p:spPr>
          <a:xfrm>
            <a:off x="518418" y="514932"/>
            <a:ext cx="210422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 direction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Google Shape;118;p28"/>
          <p:cNvSpPr txBox="1"/>
          <p:nvPr/>
        </p:nvSpPr>
        <p:spPr>
          <a:xfrm>
            <a:off x="417862" y="1320983"/>
            <a:ext cx="8495691" cy="3698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400">
                <a:solidFill>
                  <a:srgbClr val="3A5BAE"/>
                </a:solidFill>
              </a:defRPr>
            </a:pPr>
            <a:r>
              <a:t>build.gradle(Module: app)</a:t>
            </a:r>
          </a:p>
          <a:p>
            <a:pPr>
              <a:defRPr sz="2400">
                <a:solidFill>
                  <a:srgbClr val="3A5BAE"/>
                </a:solidFill>
              </a:defRPr>
            </a:pPr>
          </a:p>
          <a:p>
            <a:pPr>
              <a:defRPr sz="2400">
                <a:solidFill>
                  <a:srgbClr val="3A5BAE"/>
                </a:solidFill>
              </a:defRPr>
            </a:pPr>
            <a:r>
              <a:t>dependencies {</a:t>
            </a:r>
          </a:p>
          <a:p>
            <a:pPr>
              <a:defRPr sz="2400">
                <a:solidFill>
                  <a:srgbClr val="3A5BAE"/>
                </a:solidFill>
              </a:defRPr>
            </a:pPr>
            <a:r>
              <a:t>implementation ‘com.android.support:recyclerview-v7:28.0.0’</a:t>
            </a:r>
          </a:p>
          <a:p>
            <a:pPr>
              <a:defRPr sz="2400">
                <a:solidFill>
                  <a:srgbClr val="3A5BAE"/>
                </a:solidFill>
              </a:defRPr>
            </a:pPr>
            <a:r>
              <a:t>}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618" name="Google Shape;119;p28"/>
          <p:cNvSpPr txBox="1"/>
          <p:nvPr/>
        </p:nvSpPr>
        <p:spPr>
          <a:xfrm>
            <a:off x="518418" y="514932"/>
            <a:ext cx="6328826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Add the support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Google Shape;118;p28"/>
          <p:cNvSpPr txBox="1"/>
          <p:nvPr/>
        </p:nvSpPr>
        <p:spPr>
          <a:xfrm>
            <a:off x="438703" y="2291349"/>
            <a:ext cx="5123105" cy="2113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Talk is cheap, show me the code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624" name="Google Shape;119;p28"/>
          <p:cNvSpPr txBox="1"/>
          <p:nvPr/>
        </p:nvSpPr>
        <p:spPr>
          <a:xfrm>
            <a:off x="518418" y="514932"/>
            <a:ext cx="4549715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RecyclerView</a:t>
            </a:r>
          </a:p>
        </p:txBody>
      </p:sp>
      <p:pic>
        <p:nvPicPr>
          <p:cNvPr id="62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5524" y="1289050"/>
            <a:ext cx="3035301" cy="256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Google Shape;119;p28"/>
          <p:cNvSpPr txBox="1"/>
          <p:nvPr/>
        </p:nvSpPr>
        <p:spPr>
          <a:xfrm>
            <a:off x="518418" y="514932"/>
            <a:ext cx="4549715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Task</a:t>
            </a:r>
          </a:p>
        </p:txBody>
      </p:sp>
      <p:pic>
        <p:nvPicPr>
          <p:cNvPr id="63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2810" y="1034693"/>
            <a:ext cx="3155026" cy="3789839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Background:48dp, #161823…"/>
          <p:cNvSpPr txBox="1"/>
          <p:nvPr/>
        </p:nvSpPr>
        <p:spPr>
          <a:xfrm>
            <a:off x="3988383" y="1015113"/>
            <a:ext cx="4532819" cy="202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Background:48dp, #161823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No: 15sp,#e6face15, #99ffffff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Title: 15sp,#e6ffffff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HotValue: 13sp, #7fffffff</a:t>
            </a:r>
          </a:p>
        </p:txBody>
      </p:sp>
      <p:sp>
        <p:nvSpPr>
          <p:cNvPr id="633" name="Please describe your project !!!"/>
          <p:cNvSpPr txBox="1"/>
          <p:nvPr/>
        </p:nvSpPr>
        <p:spPr>
          <a:xfrm>
            <a:off x="4110422" y="3811627"/>
            <a:ext cx="428874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Please describe your project 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Google Shape;119;p28"/>
          <p:cNvSpPr txBox="1"/>
          <p:nvPr/>
        </p:nvSpPr>
        <p:spPr>
          <a:xfrm>
            <a:off x="518418" y="514932"/>
            <a:ext cx="4549715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Advanced Task</a:t>
            </a:r>
          </a:p>
        </p:txBody>
      </p:sp>
      <p:sp>
        <p:nvSpPr>
          <p:cNvPr id="639" name="other LayoutManager?…"/>
          <p:cNvSpPr txBox="1"/>
          <p:nvPr/>
        </p:nvSpPr>
        <p:spPr>
          <a:xfrm>
            <a:off x="464394" y="1285824"/>
            <a:ext cx="4221174" cy="2022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other LayoutManager?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insert/delete/change item?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fix reuse bug?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itemDecoration?</a:t>
            </a:r>
          </a:p>
        </p:txBody>
      </p:sp>
      <p:sp>
        <p:nvSpPr>
          <p:cNvPr id="640" name="Please describe your project !!!"/>
          <p:cNvSpPr txBox="1"/>
          <p:nvPr/>
        </p:nvSpPr>
        <p:spPr>
          <a:xfrm>
            <a:off x="648905" y="3842862"/>
            <a:ext cx="4288741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Please describe your project 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3810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Google Shape;119;p28"/>
          <p:cNvSpPr txBox="1"/>
          <p:nvPr/>
        </p:nvSpPr>
        <p:spPr>
          <a:xfrm>
            <a:off x="511232" y="514932"/>
            <a:ext cx="3206627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Start an Activity</a:t>
            </a:r>
          </a:p>
        </p:txBody>
      </p:sp>
      <p:grpSp>
        <p:nvGrpSpPr>
          <p:cNvPr id="250" name="成组"/>
          <p:cNvGrpSpPr/>
          <p:nvPr/>
        </p:nvGrpSpPr>
        <p:grpSpPr>
          <a:xfrm>
            <a:off x="423495" y="2171085"/>
            <a:ext cx="7747568" cy="1013607"/>
            <a:chOff x="0" y="0"/>
            <a:chExt cx="7747566" cy="1013605"/>
          </a:xfrm>
        </p:grpSpPr>
        <p:sp>
          <p:nvSpPr>
            <p:cNvPr id="248" name="Google Shape;118;p28"/>
            <p:cNvSpPr txBox="1"/>
            <p:nvPr/>
          </p:nvSpPr>
          <p:spPr>
            <a:xfrm>
              <a:off x="0" y="242563"/>
              <a:ext cx="5772514" cy="528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marL="457200" indent="-381000">
                <a:buClr>
                  <a:srgbClr val="3A5BAE"/>
                </a:buClr>
                <a:buSzPts val="2400"/>
                <a:buFont typeface="Arial"/>
                <a:buChar char="❏"/>
                <a:defRPr sz="2400">
                  <a:solidFill>
                    <a:srgbClr val="3A5BAE"/>
                  </a:solidFill>
                </a:defRPr>
              </a:lvl1pPr>
            </a:lstStyle>
            <a:p>
              <a:pPr/>
              <a:r>
                <a:t>Step 1. Create</a:t>
              </a:r>
            </a:p>
          </p:txBody>
        </p:sp>
        <p:pic>
          <p:nvPicPr>
            <p:cNvPr id="249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84057" y="0"/>
              <a:ext cx="3063510" cy="1013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3" name="成组"/>
          <p:cNvGrpSpPr/>
          <p:nvPr/>
        </p:nvGrpSpPr>
        <p:grpSpPr>
          <a:xfrm>
            <a:off x="467947" y="1101962"/>
            <a:ext cx="8588130" cy="3151853"/>
            <a:chOff x="0" y="0"/>
            <a:chExt cx="8588128" cy="3151851"/>
          </a:xfrm>
        </p:grpSpPr>
        <p:sp>
          <p:nvSpPr>
            <p:cNvPr id="251" name="Step 2. Register"/>
            <p:cNvSpPr txBox="1"/>
            <p:nvPr/>
          </p:nvSpPr>
          <p:spPr>
            <a:xfrm>
              <a:off x="0" y="1357391"/>
              <a:ext cx="2746882" cy="437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457200" indent="-381000">
                <a:buClr>
                  <a:srgbClr val="3A5BAE"/>
                </a:buClr>
                <a:buSzPts val="2400"/>
                <a:buFont typeface="Arial"/>
                <a:buChar char="❏"/>
                <a:defRPr sz="2400">
                  <a:solidFill>
                    <a:srgbClr val="3A5BAE"/>
                  </a:solidFill>
                </a:defRPr>
              </a:lvl1pPr>
            </a:lstStyle>
            <a:p>
              <a:pPr/>
              <a:r>
                <a:t>Step 2. Register</a:t>
              </a:r>
            </a:p>
          </p:txBody>
        </p:sp>
        <p:pic>
          <p:nvPicPr>
            <p:cNvPr id="252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20613" y="0"/>
              <a:ext cx="4867516" cy="31518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成组"/>
          <p:cNvGrpSpPr/>
          <p:nvPr/>
        </p:nvGrpSpPr>
        <p:grpSpPr>
          <a:xfrm>
            <a:off x="483198" y="1965489"/>
            <a:ext cx="8557628" cy="1424799"/>
            <a:chOff x="0" y="0"/>
            <a:chExt cx="8557627" cy="1424797"/>
          </a:xfrm>
        </p:grpSpPr>
        <p:sp>
          <p:nvSpPr>
            <p:cNvPr id="254" name="Step 3. Start"/>
            <p:cNvSpPr txBox="1"/>
            <p:nvPr/>
          </p:nvSpPr>
          <p:spPr>
            <a:xfrm>
              <a:off x="0" y="493864"/>
              <a:ext cx="2255600" cy="437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marL="457200" indent="-381000">
                <a:buClr>
                  <a:srgbClr val="3A5BAE"/>
                </a:buClr>
                <a:buSzPts val="2400"/>
                <a:buFont typeface="Arial"/>
                <a:buChar char="❏"/>
                <a:defRPr sz="2400">
                  <a:solidFill>
                    <a:srgbClr val="3A5BAE"/>
                  </a:solidFill>
                </a:defRPr>
              </a:lvl1pPr>
            </a:lstStyle>
            <a:p>
              <a:pPr/>
              <a:r>
                <a:t>Step 3. Start</a:t>
              </a:r>
            </a:p>
          </p:txBody>
        </p:sp>
        <p:pic>
          <p:nvPicPr>
            <p:cNvPr id="255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285115" y="0"/>
              <a:ext cx="5272513" cy="1424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1000" fill="hold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3"/>
      <p:bldP build="whole" bldLvl="1" animBg="1" rev="0" advAuto="0" spid="253" grpId="4"/>
      <p:bldP build="whole" bldLvl="1" animBg="1" rev="0" advAuto="0" spid="256" grpId="5"/>
      <p:bldP build="whole" bldLvl="1" animBg="1" rev="0" advAuto="0" spid="250" grpId="1"/>
      <p:bldP build="whole" bldLvl="1" animBg="1" rev="0" advAuto="0" spid="250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124;p29" descr="Google Shape;124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Google Shape;125;p29"/>
          <p:cNvSpPr txBox="1"/>
          <p:nvPr/>
        </p:nvSpPr>
        <p:spPr>
          <a:xfrm>
            <a:off x="1456772" y="2279931"/>
            <a:ext cx="2045806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THANKS</a:t>
            </a:r>
          </a:p>
        </p:txBody>
      </p:sp>
      <p:pic>
        <p:nvPicPr>
          <p:cNvPr id="64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4529" y="2949529"/>
            <a:ext cx="2045805" cy="2045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Google Shape;118;p28"/>
          <p:cNvSpPr txBox="1"/>
          <p:nvPr/>
        </p:nvSpPr>
        <p:spPr>
          <a:xfrm>
            <a:off x="471464" y="2379697"/>
            <a:ext cx="5084999" cy="158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Talk is cheap, show me the code</a:t>
            </a:r>
          </a:p>
          <a:p>
            <a:pPr marL="457200" indent="-381000"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</a:p>
        </p:txBody>
      </p:sp>
      <p:sp>
        <p:nvSpPr>
          <p:cNvPr id="262" name="Google Shape;119;p28"/>
          <p:cNvSpPr txBox="1"/>
          <p:nvPr/>
        </p:nvSpPr>
        <p:spPr>
          <a:xfrm>
            <a:off x="518418" y="514932"/>
            <a:ext cx="4549715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Start an Activity</a:t>
            </a:r>
          </a:p>
        </p:txBody>
      </p:sp>
      <p:pic>
        <p:nvPicPr>
          <p:cNvPr id="26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2886" y="1408687"/>
            <a:ext cx="3035301" cy="256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117;p28" descr="Google Shape;117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Google Shape;119;p28"/>
          <p:cNvSpPr txBox="1"/>
          <p:nvPr/>
        </p:nvSpPr>
        <p:spPr>
          <a:xfrm>
            <a:off x="518418" y="514932"/>
            <a:ext cx="5034474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Activity Lifecycle</a:t>
            </a:r>
          </a:p>
        </p:txBody>
      </p:sp>
      <p:sp>
        <p:nvSpPr>
          <p:cNvPr id="269" name="Google Shape;118;p28"/>
          <p:cNvSpPr txBox="1"/>
          <p:nvPr/>
        </p:nvSpPr>
        <p:spPr>
          <a:xfrm>
            <a:off x="511238" y="1419732"/>
            <a:ext cx="3126453" cy="2102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onCreate</a:t>
            </a:r>
          </a:p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onStart (visible)</a:t>
            </a:r>
          </a:p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onResume (interactable)</a:t>
            </a:r>
          </a:p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onPause (non-interactive)</a:t>
            </a:r>
          </a:p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onStop (invisible)</a:t>
            </a:r>
          </a:p>
          <a:p>
            <a:pPr marL="457200" indent="-381000">
              <a:buClr>
                <a:srgbClr val="3A5BAE"/>
              </a:buClr>
              <a:buSzPts val="1600"/>
              <a:buFont typeface="Arial"/>
              <a:buChar char="❏"/>
              <a:defRPr sz="1600">
                <a:solidFill>
                  <a:srgbClr val="3A5BAE"/>
                </a:solidFill>
              </a:defRPr>
            </a:pPr>
            <a:r>
              <a:t>onDestory</a:t>
            </a:r>
          </a:p>
        </p:txBody>
      </p:sp>
      <p:pic>
        <p:nvPicPr>
          <p:cNvPr id="270" name="activity_lifecycle.png" descr="activity_lifecyc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7795" y="293877"/>
            <a:ext cx="3275847" cy="4233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ause.mp4" descr="pause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850333" y="327122"/>
            <a:ext cx="2002039" cy="4167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4000" fill="hold"/>
                                        <p:tgtEl>
                                          <p:spTgt spid="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117;p28" descr="Google Shape;117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" y="0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Google Shape;119;p28"/>
          <p:cNvSpPr txBox="1"/>
          <p:nvPr/>
        </p:nvSpPr>
        <p:spPr>
          <a:xfrm>
            <a:off x="518418" y="514932"/>
            <a:ext cx="5034474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b="1" sz="240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Press Back</a:t>
            </a:r>
          </a:p>
        </p:txBody>
      </p:sp>
      <p:pic>
        <p:nvPicPr>
          <p:cNvPr id="277" name="activity_lifecycle.png" descr="activity_lifecyc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3066" y="593292"/>
            <a:ext cx="3275846" cy="4233697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线条"/>
          <p:cNvSpPr/>
          <p:nvPr/>
        </p:nvSpPr>
        <p:spPr>
          <a:xfrm>
            <a:off x="4760989" y="2447087"/>
            <a:ext cx="1" cy="3975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279" name="线条"/>
          <p:cNvSpPr/>
          <p:nvPr/>
        </p:nvSpPr>
        <p:spPr>
          <a:xfrm>
            <a:off x="4760988" y="3073829"/>
            <a:ext cx="1" cy="3975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280" name="线条"/>
          <p:cNvSpPr/>
          <p:nvPr/>
        </p:nvSpPr>
        <p:spPr>
          <a:xfrm>
            <a:off x="4760988" y="3700571"/>
            <a:ext cx="1" cy="3975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  <p:sp>
        <p:nvSpPr>
          <p:cNvPr id="281" name="线条"/>
          <p:cNvSpPr/>
          <p:nvPr/>
        </p:nvSpPr>
        <p:spPr>
          <a:xfrm>
            <a:off x="4760989" y="4240852"/>
            <a:ext cx="1" cy="22219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